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61" r:id="rId2"/>
    <p:sldId id="388" r:id="rId3"/>
    <p:sldId id="436" r:id="rId4"/>
    <p:sldId id="381" r:id="rId5"/>
    <p:sldId id="439" r:id="rId6"/>
    <p:sldId id="438" r:id="rId7"/>
    <p:sldId id="268" r:id="rId8"/>
    <p:sldId id="375" r:id="rId9"/>
    <p:sldId id="376" r:id="rId10"/>
    <p:sldId id="377" r:id="rId11"/>
    <p:sldId id="378" r:id="rId12"/>
    <p:sldId id="270" r:id="rId13"/>
    <p:sldId id="329" r:id="rId14"/>
    <p:sldId id="269" r:id="rId15"/>
    <p:sldId id="287" r:id="rId16"/>
    <p:sldId id="277" r:id="rId17"/>
    <p:sldId id="278" r:id="rId18"/>
    <p:sldId id="352" r:id="rId19"/>
    <p:sldId id="426" r:id="rId20"/>
    <p:sldId id="427" r:id="rId21"/>
    <p:sldId id="428" r:id="rId22"/>
    <p:sldId id="429" r:id="rId23"/>
    <p:sldId id="307" r:id="rId24"/>
    <p:sldId id="349" r:id="rId25"/>
    <p:sldId id="350" r:id="rId26"/>
    <p:sldId id="351" r:id="rId27"/>
    <p:sldId id="358" r:id="rId28"/>
    <p:sldId id="430" r:id="rId29"/>
    <p:sldId id="333" r:id="rId30"/>
    <p:sldId id="334" r:id="rId31"/>
    <p:sldId id="390" r:id="rId32"/>
    <p:sldId id="391" r:id="rId33"/>
    <p:sldId id="373" r:id="rId34"/>
    <p:sldId id="421" r:id="rId35"/>
    <p:sldId id="401" r:id="rId36"/>
    <p:sldId id="371" r:id="rId37"/>
    <p:sldId id="402" r:id="rId38"/>
    <p:sldId id="403" r:id="rId39"/>
    <p:sldId id="404" r:id="rId40"/>
    <p:sldId id="405" r:id="rId41"/>
    <p:sldId id="415" r:id="rId42"/>
    <p:sldId id="414" r:id="rId43"/>
    <p:sldId id="283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389FB"/>
    <a:srgbClr val="B60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84230" autoAdjust="0"/>
  </p:normalViewPr>
  <p:slideViewPr>
    <p:cSldViewPr>
      <p:cViewPr varScale="1">
        <p:scale>
          <a:sx n="61" d="100"/>
          <a:sy n="61" d="100"/>
        </p:scale>
        <p:origin x="151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74"/>
    </p:cViewPr>
  </p:sorterViewPr>
  <p:notesViewPr>
    <p:cSldViewPr>
      <p:cViewPr varScale="1">
        <p:scale>
          <a:sx n="51" d="100"/>
          <a:sy n="51" d="100"/>
        </p:scale>
        <p:origin x="-126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customXml" Target="../customXml/item3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image" Target="../media/image15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image" Target="../media/image1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A5EEAE-015C-4D9F-9057-4C278BC3D0C7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C05BE0B9-02DE-4E44-BCB7-7D932FA818F6}">
      <dgm:prSet phldrT="[Text]"/>
      <dgm:spPr/>
      <dgm:t>
        <a:bodyPr/>
        <a:lstStyle/>
        <a:p>
          <a:pPr algn="ctr"/>
          <a:r>
            <a:rPr lang="id-ID" dirty="0">
              <a:solidFill>
                <a:schemeClr val="tx1"/>
              </a:solidFill>
            </a:rPr>
            <a:t>Library </a:t>
          </a:r>
          <a:r>
            <a:rPr lang="id-ID" dirty="0" err="1">
              <a:solidFill>
                <a:schemeClr val="tx1"/>
              </a:solidFill>
            </a:rPr>
            <a:t>Reference</a:t>
          </a:r>
          <a:r>
            <a:rPr lang="id-ID" dirty="0">
              <a:solidFill>
                <a:schemeClr val="tx1"/>
              </a:solidFill>
            </a:rPr>
            <a:t> Services</a:t>
          </a:r>
          <a:endParaRPr lang="en-ID" dirty="0">
            <a:solidFill>
              <a:schemeClr val="tx1"/>
            </a:solidFill>
          </a:endParaRPr>
        </a:p>
      </dgm:t>
    </dgm:pt>
    <dgm:pt modelId="{6A2B3861-FEF1-4F8C-890D-C26C12735689}" type="parTrans" cxnId="{AC6D2893-F041-43EC-AC0B-1870E25092EB}">
      <dgm:prSet/>
      <dgm:spPr/>
      <dgm:t>
        <a:bodyPr/>
        <a:lstStyle/>
        <a:p>
          <a:endParaRPr lang="en-ID"/>
        </a:p>
      </dgm:t>
    </dgm:pt>
    <dgm:pt modelId="{A9C0F316-D245-4A2B-9096-801DC0F27AD1}" type="sibTrans" cxnId="{AC6D2893-F041-43EC-AC0B-1870E25092EB}">
      <dgm:prSet/>
      <dgm:spPr/>
      <dgm:t>
        <a:bodyPr/>
        <a:lstStyle/>
        <a:p>
          <a:endParaRPr lang="en-ID"/>
        </a:p>
      </dgm:t>
    </dgm:pt>
    <dgm:pt modelId="{9E846612-4C1D-46C8-A58F-97BA886B4A26}">
      <dgm:prSet phldrT="[Text]"/>
      <dgm:spPr/>
      <dgm:t>
        <a:bodyPr/>
        <a:lstStyle/>
        <a:p>
          <a:pPr algn="ctr"/>
          <a:r>
            <a:rPr lang="id-ID" dirty="0" err="1">
              <a:solidFill>
                <a:schemeClr val="tx1"/>
              </a:solidFill>
            </a:rPr>
            <a:t>Turitin</a:t>
          </a:r>
          <a:r>
            <a:rPr lang="id-ID" dirty="0">
              <a:solidFill>
                <a:schemeClr val="tx1"/>
              </a:solidFill>
            </a:rPr>
            <a:t> </a:t>
          </a:r>
          <a:r>
            <a:rPr lang="id-ID" dirty="0" err="1">
              <a:solidFill>
                <a:schemeClr val="tx1"/>
              </a:solidFill>
            </a:rPr>
            <a:t>Plagiarism</a:t>
          </a:r>
          <a:r>
            <a:rPr lang="id-ID" dirty="0">
              <a:solidFill>
                <a:schemeClr val="tx1"/>
              </a:solidFill>
            </a:rPr>
            <a:t> </a:t>
          </a:r>
          <a:r>
            <a:rPr lang="id-ID" dirty="0" err="1">
              <a:solidFill>
                <a:schemeClr val="tx1"/>
              </a:solidFill>
            </a:rPr>
            <a:t>Check</a:t>
          </a:r>
          <a:endParaRPr lang="en-ID" dirty="0">
            <a:solidFill>
              <a:schemeClr val="tx1"/>
            </a:solidFill>
          </a:endParaRPr>
        </a:p>
      </dgm:t>
    </dgm:pt>
    <dgm:pt modelId="{658E2BE8-CDA8-40FA-A8CA-002785292EAC}" type="parTrans" cxnId="{1F14D66E-9A05-40A2-83F6-4117F6352E34}">
      <dgm:prSet/>
      <dgm:spPr/>
      <dgm:t>
        <a:bodyPr/>
        <a:lstStyle/>
        <a:p>
          <a:endParaRPr lang="en-ID"/>
        </a:p>
      </dgm:t>
    </dgm:pt>
    <dgm:pt modelId="{B77FD38A-387E-4121-BA10-236D7C9BE1A3}" type="sibTrans" cxnId="{1F14D66E-9A05-40A2-83F6-4117F6352E34}">
      <dgm:prSet/>
      <dgm:spPr/>
      <dgm:t>
        <a:bodyPr/>
        <a:lstStyle/>
        <a:p>
          <a:endParaRPr lang="en-ID"/>
        </a:p>
      </dgm:t>
    </dgm:pt>
    <dgm:pt modelId="{8B6AA9F9-722B-40B2-AA1E-001FDB223D26}">
      <dgm:prSet phldrT="[Text]"/>
      <dgm:spPr/>
      <dgm:t>
        <a:bodyPr/>
        <a:lstStyle/>
        <a:p>
          <a:pPr algn="ctr"/>
          <a:r>
            <a:rPr lang="id-ID" dirty="0" err="1">
              <a:solidFill>
                <a:schemeClr val="tx1"/>
              </a:solidFill>
            </a:rPr>
            <a:t>Book</a:t>
          </a:r>
          <a:r>
            <a:rPr lang="id-ID" dirty="0">
              <a:solidFill>
                <a:schemeClr val="tx1"/>
              </a:solidFill>
            </a:rPr>
            <a:t> </a:t>
          </a:r>
          <a:r>
            <a:rPr lang="id-ID" dirty="0" err="1">
              <a:solidFill>
                <a:schemeClr val="tx1"/>
              </a:solidFill>
            </a:rPr>
            <a:t>Delivery</a:t>
          </a:r>
          <a:r>
            <a:rPr lang="id-ID" dirty="0">
              <a:solidFill>
                <a:schemeClr val="tx1"/>
              </a:solidFill>
            </a:rPr>
            <a:t> </a:t>
          </a:r>
        </a:p>
        <a:p>
          <a:pPr algn="ctr"/>
          <a:r>
            <a:rPr lang="id-ID" dirty="0">
              <a:solidFill>
                <a:schemeClr val="tx1"/>
              </a:solidFill>
            </a:rPr>
            <a:t>(</a:t>
          </a:r>
          <a:r>
            <a:rPr lang="id-ID" dirty="0" err="1">
              <a:solidFill>
                <a:schemeClr val="tx1"/>
              </a:solidFill>
            </a:rPr>
            <a:t>Borrow</a:t>
          </a:r>
          <a:r>
            <a:rPr lang="id-ID" dirty="0">
              <a:solidFill>
                <a:schemeClr val="tx1"/>
              </a:solidFill>
            </a:rPr>
            <a:t> &amp; </a:t>
          </a:r>
          <a:r>
            <a:rPr lang="id-ID" dirty="0" err="1">
              <a:solidFill>
                <a:schemeClr val="tx1"/>
              </a:solidFill>
            </a:rPr>
            <a:t>Return</a:t>
          </a:r>
          <a:r>
            <a:rPr lang="id-ID" dirty="0">
              <a:solidFill>
                <a:schemeClr val="tx1"/>
              </a:solidFill>
            </a:rPr>
            <a:t>)</a:t>
          </a:r>
          <a:endParaRPr lang="en-ID" dirty="0">
            <a:solidFill>
              <a:schemeClr val="tx1"/>
            </a:solidFill>
          </a:endParaRPr>
        </a:p>
      </dgm:t>
    </dgm:pt>
    <dgm:pt modelId="{653E9468-6E84-4180-9E33-CD983CBE8478}" type="parTrans" cxnId="{BB98BA3B-6FD9-4466-B692-630CEF1F0A0A}">
      <dgm:prSet/>
      <dgm:spPr/>
      <dgm:t>
        <a:bodyPr/>
        <a:lstStyle/>
        <a:p>
          <a:endParaRPr lang="en-ID"/>
        </a:p>
      </dgm:t>
    </dgm:pt>
    <dgm:pt modelId="{8D374AE1-EC42-4502-8FAD-770121164115}" type="sibTrans" cxnId="{BB98BA3B-6FD9-4466-B692-630CEF1F0A0A}">
      <dgm:prSet/>
      <dgm:spPr/>
      <dgm:t>
        <a:bodyPr/>
        <a:lstStyle/>
        <a:p>
          <a:endParaRPr lang="en-ID"/>
        </a:p>
      </dgm:t>
    </dgm:pt>
    <dgm:pt modelId="{E9017E67-6E91-4154-B0CD-AA180E3394BE}" type="pres">
      <dgm:prSet presAssocID="{4AA5EEAE-015C-4D9F-9057-4C278BC3D0C7}" presName="diagram" presStyleCnt="0">
        <dgm:presLayoutVars>
          <dgm:dir/>
          <dgm:animLvl val="lvl"/>
          <dgm:resizeHandles val="exact"/>
        </dgm:presLayoutVars>
      </dgm:prSet>
      <dgm:spPr/>
    </dgm:pt>
    <dgm:pt modelId="{50D931F6-9942-43FE-A80E-68929396385C}" type="pres">
      <dgm:prSet presAssocID="{C05BE0B9-02DE-4E44-BCB7-7D932FA818F6}" presName="compNode" presStyleCnt="0"/>
      <dgm:spPr/>
    </dgm:pt>
    <dgm:pt modelId="{80AC76FD-8699-473E-9255-7C4162AB89C6}" type="pres">
      <dgm:prSet presAssocID="{C05BE0B9-02DE-4E44-BCB7-7D932FA818F6}" presName="childRect" presStyleLbl="bgAcc1" presStyleIdx="0" presStyleCnt="3">
        <dgm:presLayoutVars>
          <dgm:bulletEnabled val="1"/>
        </dgm:presLayoutVars>
      </dgm:prSet>
      <dgm:spPr/>
    </dgm:pt>
    <dgm:pt modelId="{A2781582-3D43-4736-AE10-DD58BEE7EAC4}" type="pres">
      <dgm:prSet presAssocID="{C05BE0B9-02DE-4E44-BCB7-7D932FA818F6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DE8DB8EB-7243-440D-AC25-CC58E4F7EC8C}" type="pres">
      <dgm:prSet presAssocID="{C05BE0B9-02DE-4E44-BCB7-7D932FA818F6}" presName="parentRect" presStyleLbl="alignNode1" presStyleIdx="0" presStyleCnt="3"/>
      <dgm:spPr/>
    </dgm:pt>
    <dgm:pt modelId="{2A31C5CC-BFED-4B2A-8AEA-7F613D9CB15B}" type="pres">
      <dgm:prSet presAssocID="{C05BE0B9-02DE-4E44-BCB7-7D932FA818F6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4829726A-2DEB-44AE-8EBC-5E194539C17C}" type="pres">
      <dgm:prSet presAssocID="{A9C0F316-D245-4A2B-9096-801DC0F27AD1}" presName="sibTrans" presStyleLbl="sibTrans2D1" presStyleIdx="0" presStyleCnt="0"/>
      <dgm:spPr/>
    </dgm:pt>
    <dgm:pt modelId="{401F468D-E803-495E-AE45-22AC672BD896}" type="pres">
      <dgm:prSet presAssocID="{9E846612-4C1D-46C8-A58F-97BA886B4A26}" presName="compNode" presStyleCnt="0"/>
      <dgm:spPr/>
    </dgm:pt>
    <dgm:pt modelId="{86EAC411-E8B4-4215-AFAC-0B532879375C}" type="pres">
      <dgm:prSet presAssocID="{9E846612-4C1D-46C8-A58F-97BA886B4A26}" presName="childRect" presStyleLbl="bgAcc1" presStyleIdx="1" presStyleCnt="3">
        <dgm:presLayoutVars>
          <dgm:bulletEnabled val="1"/>
        </dgm:presLayoutVars>
      </dgm:prSet>
      <dgm:spPr/>
    </dgm:pt>
    <dgm:pt modelId="{06038550-4A94-41B0-9067-1C3994F0E2D2}" type="pres">
      <dgm:prSet presAssocID="{9E846612-4C1D-46C8-A58F-97BA886B4A26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FF072ED-E582-4D7A-A65B-E3E8AEE9A91A}" type="pres">
      <dgm:prSet presAssocID="{9E846612-4C1D-46C8-A58F-97BA886B4A26}" presName="parentRect" presStyleLbl="alignNode1" presStyleIdx="1" presStyleCnt="3"/>
      <dgm:spPr/>
    </dgm:pt>
    <dgm:pt modelId="{EB70C2FF-9635-4401-AE21-2919E47F0D2A}" type="pres">
      <dgm:prSet presAssocID="{9E846612-4C1D-46C8-A58F-97BA886B4A26}" presName="adorn" presStyleLbl="fgAccFollowNod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E6B4D96-83B8-4C42-8D93-B75594D72589}" type="pres">
      <dgm:prSet presAssocID="{B77FD38A-387E-4121-BA10-236D7C9BE1A3}" presName="sibTrans" presStyleLbl="sibTrans2D1" presStyleIdx="0" presStyleCnt="0"/>
      <dgm:spPr/>
    </dgm:pt>
    <dgm:pt modelId="{723D21CB-3545-4A9F-A585-ECEE42F5AF1F}" type="pres">
      <dgm:prSet presAssocID="{8B6AA9F9-722B-40B2-AA1E-001FDB223D26}" presName="compNode" presStyleCnt="0"/>
      <dgm:spPr/>
    </dgm:pt>
    <dgm:pt modelId="{93C6A013-7A75-4205-9362-B6F4DC8A2555}" type="pres">
      <dgm:prSet presAssocID="{8B6AA9F9-722B-40B2-AA1E-001FDB223D26}" presName="childRect" presStyleLbl="bgAcc1" presStyleIdx="2" presStyleCnt="3">
        <dgm:presLayoutVars>
          <dgm:bulletEnabled val="1"/>
        </dgm:presLayoutVars>
      </dgm:prSet>
      <dgm:spPr/>
    </dgm:pt>
    <dgm:pt modelId="{EC1166EB-E733-44E2-B850-B6D7D61F1438}" type="pres">
      <dgm:prSet presAssocID="{8B6AA9F9-722B-40B2-AA1E-001FDB223D26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6F21C3CA-32D2-4CDC-8458-4B861EF8EBD5}" type="pres">
      <dgm:prSet presAssocID="{8B6AA9F9-722B-40B2-AA1E-001FDB223D26}" presName="parentRect" presStyleLbl="alignNode1" presStyleIdx="2" presStyleCnt="3"/>
      <dgm:spPr/>
    </dgm:pt>
    <dgm:pt modelId="{F5F0596B-3C1E-4CD0-9D62-1A88D5D90D29}" type="pres">
      <dgm:prSet presAssocID="{8B6AA9F9-722B-40B2-AA1E-001FDB223D26}" presName="adorn" presStyleLbl="fgAccFollow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E6EC3C1E-8B34-4F5B-9068-0E137FDF172F}" type="presOf" srcId="{9E846612-4C1D-46C8-A58F-97BA886B4A26}" destId="{06038550-4A94-41B0-9067-1C3994F0E2D2}" srcOrd="0" destOrd="0" presId="urn:microsoft.com/office/officeart/2005/8/layout/bList2"/>
    <dgm:cxn modelId="{847A7C22-B700-43ED-B620-7B707E852B4C}" type="presOf" srcId="{4AA5EEAE-015C-4D9F-9057-4C278BC3D0C7}" destId="{E9017E67-6E91-4154-B0CD-AA180E3394BE}" srcOrd="0" destOrd="0" presId="urn:microsoft.com/office/officeart/2005/8/layout/bList2"/>
    <dgm:cxn modelId="{C9B1F939-6205-4583-A9FB-3AF84B4EFD01}" type="presOf" srcId="{C05BE0B9-02DE-4E44-BCB7-7D932FA818F6}" destId="{A2781582-3D43-4736-AE10-DD58BEE7EAC4}" srcOrd="0" destOrd="0" presId="urn:microsoft.com/office/officeart/2005/8/layout/bList2"/>
    <dgm:cxn modelId="{BB98BA3B-6FD9-4466-B692-630CEF1F0A0A}" srcId="{4AA5EEAE-015C-4D9F-9057-4C278BC3D0C7}" destId="{8B6AA9F9-722B-40B2-AA1E-001FDB223D26}" srcOrd="2" destOrd="0" parTransId="{653E9468-6E84-4180-9E33-CD983CBE8478}" sibTransId="{8D374AE1-EC42-4502-8FAD-770121164115}"/>
    <dgm:cxn modelId="{F62C3F4A-3185-4359-93CF-9F244D2E61A1}" type="presOf" srcId="{8B6AA9F9-722B-40B2-AA1E-001FDB223D26}" destId="{6F21C3CA-32D2-4CDC-8458-4B861EF8EBD5}" srcOrd="1" destOrd="0" presId="urn:microsoft.com/office/officeart/2005/8/layout/bList2"/>
    <dgm:cxn modelId="{87C0BC4A-1D64-49DB-9F50-71752D4DD8EC}" type="presOf" srcId="{9E846612-4C1D-46C8-A58F-97BA886B4A26}" destId="{EFF072ED-E582-4D7A-A65B-E3E8AEE9A91A}" srcOrd="1" destOrd="0" presId="urn:microsoft.com/office/officeart/2005/8/layout/bList2"/>
    <dgm:cxn modelId="{1F14D66E-9A05-40A2-83F6-4117F6352E34}" srcId="{4AA5EEAE-015C-4D9F-9057-4C278BC3D0C7}" destId="{9E846612-4C1D-46C8-A58F-97BA886B4A26}" srcOrd="1" destOrd="0" parTransId="{658E2BE8-CDA8-40FA-A8CA-002785292EAC}" sibTransId="{B77FD38A-387E-4121-BA10-236D7C9BE1A3}"/>
    <dgm:cxn modelId="{0D37534F-09D2-400B-B526-A4DED65EB1DC}" type="presOf" srcId="{C05BE0B9-02DE-4E44-BCB7-7D932FA818F6}" destId="{DE8DB8EB-7243-440D-AC25-CC58E4F7EC8C}" srcOrd="1" destOrd="0" presId="urn:microsoft.com/office/officeart/2005/8/layout/bList2"/>
    <dgm:cxn modelId="{FDEBAC75-33B9-4C19-AF22-FC37DB2A47F6}" type="presOf" srcId="{A9C0F316-D245-4A2B-9096-801DC0F27AD1}" destId="{4829726A-2DEB-44AE-8EBC-5E194539C17C}" srcOrd="0" destOrd="0" presId="urn:microsoft.com/office/officeart/2005/8/layout/bList2"/>
    <dgm:cxn modelId="{AC6D2893-F041-43EC-AC0B-1870E25092EB}" srcId="{4AA5EEAE-015C-4D9F-9057-4C278BC3D0C7}" destId="{C05BE0B9-02DE-4E44-BCB7-7D932FA818F6}" srcOrd="0" destOrd="0" parTransId="{6A2B3861-FEF1-4F8C-890D-C26C12735689}" sibTransId="{A9C0F316-D245-4A2B-9096-801DC0F27AD1}"/>
    <dgm:cxn modelId="{E3A589CD-4BD1-488E-A5FE-C34F4C334C77}" type="presOf" srcId="{B77FD38A-387E-4121-BA10-236D7C9BE1A3}" destId="{5E6B4D96-83B8-4C42-8D93-B75594D72589}" srcOrd="0" destOrd="0" presId="urn:microsoft.com/office/officeart/2005/8/layout/bList2"/>
    <dgm:cxn modelId="{AD3DA5D9-7238-4CDF-A254-35C48E2B2856}" type="presOf" srcId="{8B6AA9F9-722B-40B2-AA1E-001FDB223D26}" destId="{EC1166EB-E733-44E2-B850-B6D7D61F1438}" srcOrd="0" destOrd="0" presId="urn:microsoft.com/office/officeart/2005/8/layout/bList2"/>
    <dgm:cxn modelId="{694BAD51-8B38-4663-8F0D-C48D1E261751}" type="presParOf" srcId="{E9017E67-6E91-4154-B0CD-AA180E3394BE}" destId="{50D931F6-9942-43FE-A80E-68929396385C}" srcOrd="0" destOrd="0" presId="urn:microsoft.com/office/officeart/2005/8/layout/bList2"/>
    <dgm:cxn modelId="{5F8CE5F0-0974-4D0D-B4FC-408458BE19AE}" type="presParOf" srcId="{50D931F6-9942-43FE-A80E-68929396385C}" destId="{80AC76FD-8699-473E-9255-7C4162AB89C6}" srcOrd="0" destOrd="0" presId="urn:microsoft.com/office/officeart/2005/8/layout/bList2"/>
    <dgm:cxn modelId="{E0AE45D8-BCE5-4E1D-8C41-893B75AC712A}" type="presParOf" srcId="{50D931F6-9942-43FE-A80E-68929396385C}" destId="{A2781582-3D43-4736-AE10-DD58BEE7EAC4}" srcOrd="1" destOrd="0" presId="urn:microsoft.com/office/officeart/2005/8/layout/bList2"/>
    <dgm:cxn modelId="{594FB14A-A85D-425B-AA5D-4497C8B4C002}" type="presParOf" srcId="{50D931F6-9942-43FE-A80E-68929396385C}" destId="{DE8DB8EB-7243-440D-AC25-CC58E4F7EC8C}" srcOrd="2" destOrd="0" presId="urn:microsoft.com/office/officeart/2005/8/layout/bList2"/>
    <dgm:cxn modelId="{126FCD6E-7085-49D7-B171-8F957FB3E74C}" type="presParOf" srcId="{50D931F6-9942-43FE-A80E-68929396385C}" destId="{2A31C5CC-BFED-4B2A-8AEA-7F613D9CB15B}" srcOrd="3" destOrd="0" presId="urn:microsoft.com/office/officeart/2005/8/layout/bList2"/>
    <dgm:cxn modelId="{AA07D675-9269-4DAA-A52F-3F554F448E56}" type="presParOf" srcId="{E9017E67-6E91-4154-B0CD-AA180E3394BE}" destId="{4829726A-2DEB-44AE-8EBC-5E194539C17C}" srcOrd="1" destOrd="0" presId="urn:microsoft.com/office/officeart/2005/8/layout/bList2"/>
    <dgm:cxn modelId="{D5E53C17-0754-4734-96EA-239C9DF95D2D}" type="presParOf" srcId="{E9017E67-6E91-4154-B0CD-AA180E3394BE}" destId="{401F468D-E803-495E-AE45-22AC672BD896}" srcOrd="2" destOrd="0" presId="urn:microsoft.com/office/officeart/2005/8/layout/bList2"/>
    <dgm:cxn modelId="{656A1E13-64A2-4F6D-8163-20C1D803CAE2}" type="presParOf" srcId="{401F468D-E803-495E-AE45-22AC672BD896}" destId="{86EAC411-E8B4-4215-AFAC-0B532879375C}" srcOrd="0" destOrd="0" presId="urn:microsoft.com/office/officeart/2005/8/layout/bList2"/>
    <dgm:cxn modelId="{8232FEA3-3F3F-4C77-B211-001456409D86}" type="presParOf" srcId="{401F468D-E803-495E-AE45-22AC672BD896}" destId="{06038550-4A94-41B0-9067-1C3994F0E2D2}" srcOrd="1" destOrd="0" presId="urn:microsoft.com/office/officeart/2005/8/layout/bList2"/>
    <dgm:cxn modelId="{18F050D2-023B-4415-A213-A4FC1826D85D}" type="presParOf" srcId="{401F468D-E803-495E-AE45-22AC672BD896}" destId="{EFF072ED-E582-4D7A-A65B-E3E8AEE9A91A}" srcOrd="2" destOrd="0" presId="urn:microsoft.com/office/officeart/2005/8/layout/bList2"/>
    <dgm:cxn modelId="{FB580478-9981-4A37-8B2D-157A3EE1C739}" type="presParOf" srcId="{401F468D-E803-495E-AE45-22AC672BD896}" destId="{EB70C2FF-9635-4401-AE21-2919E47F0D2A}" srcOrd="3" destOrd="0" presId="urn:microsoft.com/office/officeart/2005/8/layout/bList2"/>
    <dgm:cxn modelId="{1FE6FC53-88A7-4BF4-8EBD-EA3A7A0D7A22}" type="presParOf" srcId="{E9017E67-6E91-4154-B0CD-AA180E3394BE}" destId="{5E6B4D96-83B8-4C42-8D93-B75594D72589}" srcOrd="3" destOrd="0" presId="urn:microsoft.com/office/officeart/2005/8/layout/bList2"/>
    <dgm:cxn modelId="{F334D281-BB10-4D0F-B093-0B177C376C8C}" type="presParOf" srcId="{E9017E67-6E91-4154-B0CD-AA180E3394BE}" destId="{723D21CB-3545-4A9F-A585-ECEE42F5AF1F}" srcOrd="4" destOrd="0" presId="urn:microsoft.com/office/officeart/2005/8/layout/bList2"/>
    <dgm:cxn modelId="{A5B6DDB8-A13F-4ACB-8005-F63DD4A8FC20}" type="presParOf" srcId="{723D21CB-3545-4A9F-A585-ECEE42F5AF1F}" destId="{93C6A013-7A75-4205-9362-B6F4DC8A2555}" srcOrd="0" destOrd="0" presId="urn:microsoft.com/office/officeart/2005/8/layout/bList2"/>
    <dgm:cxn modelId="{DA19FF0C-0E71-4161-BC7E-CF9A700CA0F2}" type="presParOf" srcId="{723D21CB-3545-4A9F-A585-ECEE42F5AF1F}" destId="{EC1166EB-E733-44E2-B850-B6D7D61F1438}" srcOrd="1" destOrd="0" presId="urn:microsoft.com/office/officeart/2005/8/layout/bList2"/>
    <dgm:cxn modelId="{C560A18A-DDEE-41CD-9FA2-8F207CAEDB38}" type="presParOf" srcId="{723D21CB-3545-4A9F-A585-ECEE42F5AF1F}" destId="{6F21C3CA-32D2-4CDC-8458-4B861EF8EBD5}" srcOrd="2" destOrd="0" presId="urn:microsoft.com/office/officeart/2005/8/layout/bList2"/>
    <dgm:cxn modelId="{BC65765F-9844-44AB-BCF8-36B8FD37C5BA}" type="presParOf" srcId="{723D21CB-3545-4A9F-A585-ECEE42F5AF1F}" destId="{F5F0596B-3C1E-4CD0-9D62-1A88D5D90D29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AC76FD-8699-473E-9255-7C4162AB89C6}">
      <dsp:nvSpPr>
        <dsp:cNvPr id="0" name=""/>
        <dsp:cNvSpPr/>
      </dsp:nvSpPr>
      <dsp:spPr>
        <a:xfrm>
          <a:off x="5330" y="566243"/>
          <a:ext cx="2302287" cy="171860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8DB8EB-7243-440D-AC25-CC58E4F7EC8C}">
      <dsp:nvSpPr>
        <dsp:cNvPr id="0" name=""/>
        <dsp:cNvSpPr/>
      </dsp:nvSpPr>
      <dsp:spPr>
        <a:xfrm>
          <a:off x="5330" y="2284852"/>
          <a:ext cx="2302287" cy="7390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600" kern="1200" dirty="0">
              <a:solidFill>
                <a:schemeClr val="tx1"/>
              </a:solidFill>
            </a:rPr>
            <a:t>Library </a:t>
          </a:r>
          <a:r>
            <a:rPr lang="id-ID" sz="1600" kern="1200" dirty="0" err="1">
              <a:solidFill>
                <a:schemeClr val="tx1"/>
              </a:solidFill>
            </a:rPr>
            <a:t>Reference</a:t>
          </a:r>
          <a:r>
            <a:rPr lang="id-ID" sz="1600" kern="1200" dirty="0">
              <a:solidFill>
                <a:schemeClr val="tx1"/>
              </a:solidFill>
            </a:rPr>
            <a:t> Services</a:t>
          </a:r>
          <a:endParaRPr lang="en-ID" sz="1600" kern="1200" dirty="0">
            <a:solidFill>
              <a:schemeClr val="tx1"/>
            </a:solidFill>
          </a:endParaRPr>
        </a:p>
      </dsp:txBody>
      <dsp:txXfrm>
        <a:off x="5330" y="2284852"/>
        <a:ext cx="1621329" cy="739001"/>
      </dsp:txXfrm>
    </dsp:sp>
    <dsp:sp modelId="{2A31C5CC-BFED-4B2A-8AEA-7F613D9CB15B}">
      <dsp:nvSpPr>
        <dsp:cNvPr id="0" name=""/>
        <dsp:cNvSpPr/>
      </dsp:nvSpPr>
      <dsp:spPr>
        <a:xfrm>
          <a:off x="1691787" y="2402236"/>
          <a:ext cx="805800" cy="8058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EAC411-E8B4-4215-AFAC-0B532879375C}">
      <dsp:nvSpPr>
        <dsp:cNvPr id="0" name=""/>
        <dsp:cNvSpPr/>
      </dsp:nvSpPr>
      <dsp:spPr>
        <a:xfrm>
          <a:off x="2697220" y="566243"/>
          <a:ext cx="2302287" cy="171860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F072ED-E582-4D7A-A65B-E3E8AEE9A91A}">
      <dsp:nvSpPr>
        <dsp:cNvPr id="0" name=""/>
        <dsp:cNvSpPr/>
      </dsp:nvSpPr>
      <dsp:spPr>
        <a:xfrm>
          <a:off x="2697220" y="2284852"/>
          <a:ext cx="2302287" cy="7390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600" kern="1200" dirty="0" err="1">
              <a:solidFill>
                <a:schemeClr val="tx1"/>
              </a:solidFill>
            </a:rPr>
            <a:t>Turitin</a:t>
          </a:r>
          <a:r>
            <a:rPr lang="id-ID" sz="1600" kern="1200" dirty="0">
              <a:solidFill>
                <a:schemeClr val="tx1"/>
              </a:solidFill>
            </a:rPr>
            <a:t> </a:t>
          </a:r>
          <a:r>
            <a:rPr lang="id-ID" sz="1600" kern="1200" dirty="0" err="1">
              <a:solidFill>
                <a:schemeClr val="tx1"/>
              </a:solidFill>
            </a:rPr>
            <a:t>Plagiarism</a:t>
          </a:r>
          <a:r>
            <a:rPr lang="id-ID" sz="1600" kern="1200" dirty="0">
              <a:solidFill>
                <a:schemeClr val="tx1"/>
              </a:solidFill>
            </a:rPr>
            <a:t> </a:t>
          </a:r>
          <a:r>
            <a:rPr lang="id-ID" sz="1600" kern="1200" dirty="0" err="1">
              <a:solidFill>
                <a:schemeClr val="tx1"/>
              </a:solidFill>
            </a:rPr>
            <a:t>Check</a:t>
          </a:r>
          <a:endParaRPr lang="en-ID" sz="1600" kern="1200" dirty="0">
            <a:solidFill>
              <a:schemeClr val="tx1"/>
            </a:solidFill>
          </a:endParaRPr>
        </a:p>
      </dsp:txBody>
      <dsp:txXfrm>
        <a:off x="2697220" y="2284852"/>
        <a:ext cx="1621329" cy="739001"/>
      </dsp:txXfrm>
    </dsp:sp>
    <dsp:sp modelId="{EB70C2FF-9635-4401-AE21-2919E47F0D2A}">
      <dsp:nvSpPr>
        <dsp:cNvPr id="0" name=""/>
        <dsp:cNvSpPr/>
      </dsp:nvSpPr>
      <dsp:spPr>
        <a:xfrm>
          <a:off x="4383678" y="2402236"/>
          <a:ext cx="805800" cy="805800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C6A013-7A75-4205-9362-B6F4DC8A2555}">
      <dsp:nvSpPr>
        <dsp:cNvPr id="0" name=""/>
        <dsp:cNvSpPr/>
      </dsp:nvSpPr>
      <dsp:spPr>
        <a:xfrm>
          <a:off x="5389111" y="566243"/>
          <a:ext cx="2302287" cy="1718609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21C3CA-32D2-4CDC-8458-4B861EF8EBD5}">
      <dsp:nvSpPr>
        <dsp:cNvPr id="0" name=""/>
        <dsp:cNvSpPr/>
      </dsp:nvSpPr>
      <dsp:spPr>
        <a:xfrm>
          <a:off x="5389111" y="2284852"/>
          <a:ext cx="2302287" cy="7390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600" kern="1200" dirty="0" err="1">
              <a:solidFill>
                <a:schemeClr val="tx1"/>
              </a:solidFill>
            </a:rPr>
            <a:t>Book</a:t>
          </a:r>
          <a:r>
            <a:rPr lang="id-ID" sz="1600" kern="1200" dirty="0">
              <a:solidFill>
                <a:schemeClr val="tx1"/>
              </a:solidFill>
            </a:rPr>
            <a:t> </a:t>
          </a:r>
          <a:r>
            <a:rPr lang="id-ID" sz="1600" kern="1200" dirty="0" err="1">
              <a:solidFill>
                <a:schemeClr val="tx1"/>
              </a:solidFill>
            </a:rPr>
            <a:t>Delivery</a:t>
          </a:r>
          <a:r>
            <a:rPr lang="id-ID" sz="1600" kern="1200" dirty="0">
              <a:solidFill>
                <a:schemeClr val="tx1"/>
              </a:solidFill>
            </a:rPr>
            <a:t>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600" kern="1200" dirty="0">
              <a:solidFill>
                <a:schemeClr val="tx1"/>
              </a:solidFill>
            </a:rPr>
            <a:t>(</a:t>
          </a:r>
          <a:r>
            <a:rPr lang="id-ID" sz="1600" kern="1200" dirty="0" err="1">
              <a:solidFill>
                <a:schemeClr val="tx1"/>
              </a:solidFill>
            </a:rPr>
            <a:t>Borrow</a:t>
          </a:r>
          <a:r>
            <a:rPr lang="id-ID" sz="1600" kern="1200" dirty="0">
              <a:solidFill>
                <a:schemeClr val="tx1"/>
              </a:solidFill>
            </a:rPr>
            <a:t> &amp; </a:t>
          </a:r>
          <a:r>
            <a:rPr lang="id-ID" sz="1600" kern="1200" dirty="0" err="1">
              <a:solidFill>
                <a:schemeClr val="tx1"/>
              </a:solidFill>
            </a:rPr>
            <a:t>Return</a:t>
          </a:r>
          <a:r>
            <a:rPr lang="id-ID" sz="1600" kern="1200" dirty="0">
              <a:solidFill>
                <a:schemeClr val="tx1"/>
              </a:solidFill>
            </a:rPr>
            <a:t>)</a:t>
          </a:r>
          <a:endParaRPr lang="en-ID" sz="1600" kern="1200" dirty="0">
            <a:solidFill>
              <a:schemeClr val="tx1"/>
            </a:solidFill>
          </a:endParaRPr>
        </a:p>
      </dsp:txBody>
      <dsp:txXfrm>
        <a:off x="5389111" y="2284852"/>
        <a:ext cx="1621329" cy="739001"/>
      </dsp:txXfrm>
    </dsp:sp>
    <dsp:sp modelId="{F5F0596B-3C1E-4CD0-9D62-1A88D5D90D29}">
      <dsp:nvSpPr>
        <dsp:cNvPr id="0" name=""/>
        <dsp:cNvSpPr/>
      </dsp:nvSpPr>
      <dsp:spPr>
        <a:xfrm>
          <a:off x="7075568" y="2402236"/>
          <a:ext cx="805800" cy="80580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79D5034D-E1EB-4F51-94B6-5FBB4EF6CA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27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45816DAA-C811-4DB6-B6ED-6B48E15811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289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err="1"/>
              <a:t>Book</a:t>
            </a:r>
            <a:r>
              <a:rPr lang="id-ID" dirty="0"/>
              <a:t> </a:t>
            </a:r>
            <a:r>
              <a:rPr lang="id-ID" dirty="0" err="1"/>
              <a:t>Delivery</a:t>
            </a:r>
            <a:r>
              <a:rPr lang="id-ID" dirty="0"/>
              <a:t> </a:t>
            </a:r>
            <a:r>
              <a:rPr lang="id-ID" dirty="0" err="1"/>
              <a:t>only</a:t>
            </a:r>
            <a:r>
              <a:rPr lang="id-ID" dirty="0"/>
              <a:t> </a:t>
            </a:r>
            <a:r>
              <a:rPr lang="id-ID" dirty="0" err="1"/>
              <a:t>available</a:t>
            </a:r>
            <a:r>
              <a:rPr lang="id-ID" dirty="0"/>
              <a:t> </a:t>
            </a:r>
            <a:r>
              <a:rPr lang="id-ID" dirty="0" err="1"/>
              <a:t>while</a:t>
            </a:r>
            <a:r>
              <a:rPr lang="id-ID" dirty="0"/>
              <a:t> </a:t>
            </a:r>
            <a:r>
              <a:rPr lang="id-ID" dirty="0" err="1"/>
              <a:t>employee</a:t>
            </a:r>
            <a:r>
              <a:rPr lang="id-ID" dirty="0"/>
              <a:t> not in WFH </a:t>
            </a:r>
            <a:r>
              <a:rPr lang="id-ID" dirty="0" err="1"/>
              <a:t>condition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816DAA-C811-4DB6-B6ED-6B48E158118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82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816DAA-C811-4DB6-B6ED-6B48E158118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054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Bina Nusantara University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DD96AA-4239-405E-80AB-0A678378D3B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Bina Nusantara University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6307A7-E561-46E8-A8F0-42756A8692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01675"/>
            <a:ext cx="2057400" cy="444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01675"/>
            <a:ext cx="6019800" cy="444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Bina Nusantara University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581458-DF7D-4A29-9D29-2B4A75B90C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Bina Nusantara University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9616E7-2898-4785-A7BA-B5032F3849B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Bina Nusantara University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1C563E-B67F-48D4-B9B9-94A961679DE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28775"/>
            <a:ext cx="4038600" cy="3517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28775"/>
            <a:ext cx="4038600" cy="3517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Bina Nusantara University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4C8A6-5F02-4AD2-8D4F-65A22A5400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Bina Nusantara University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106013-5DD6-4795-897F-E5CA9B0628D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Bina Nusantara University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68F5C0-FDD5-414F-B9AD-BEB3DCF40C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Bina Nusantara University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D23D04-0646-474B-828B-86564B1FF58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Bina Nusantara University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B78154-EAC7-480A-9A37-5AF8E06BA7F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Bina Nusantara University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E2B4E8-D429-47D5-9868-658BD9C44A3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01675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28775"/>
            <a:ext cx="8229600" cy="351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12738" y="623728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Bina Nusantara University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57550" y="6237288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Interstate" pitchFamily="2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86550" y="623728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Interstate" pitchFamily="2" charset="0"/>
                <a:cs typeface="+mn-cs"/>
              </a:defRPr>
            </a:lvl1pPr>
          </a:lstStyle>
          <a:p>
            <a:pPr>
              <a:defRPr/>
            </a:pPr>
            <a:fld id="{7326C62B-9FD1-4375-BA36-52B1C57DAF3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1" name="Picture 14" descr="header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Interstate" pitchFamily="2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Interstate" pitchFamily="2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Interstate" pitchFamily="2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Interstate" pitchFamily="2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Interstate" pitchFamily="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Interstate" pitchFamily="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Interstate" pitchFamily="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Interstate" pitchFamily="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library.binus.ac.id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jpe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7"/>
          <p:cNvSpPr>
            <a:spLocks noChangeArrowheads="1"/>
          </p:cNvSpPr>
          <p:nvPr/>
        </p:nvSpPr>
        <p:spPr bwMode="auto">
          <a:xfrm>
            <a:off x="250825" y="2133600"/>
            <a:ext cx="8497888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tabLst>
                <a:tab pos="1320800" algn="l"/>
              </a:tabLst>
            </a:pP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5000" y="3078874"/>
            <a:ext cx="70866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ndara" panose="020E0502030303020204" pitchFamily="34" charset="0"/>
              </a:rPr>
              <a:t>LIBRARY &amp; KNOWLEDGE CENTER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Candara" panose="020E0502030303020204" pitchFamily="34" charset="0"/>
              </a:rPr>
              <a:t>http://library.binus.ac.id</a:t>
            </a:r>
            <a:endParaRPr lang="id-ID" sz="3600" b="1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algn="ctr"/>
            <a:br>
              <a:rPr lang="id-ID" sz="3600" b="1" dirty="0">
                <a:solidFill>
                  <a:schemeClr val="bg1"/>
                </a:solidFill>
                <a:latin typeface="Candara" panose="020E0502030303020204" pitchFamily="34" charset="0"/>
              </a:rPr>
            </a:br>
            <a:r>
              <a:rPr lang="id-ID" sz="2400" b="1" dirty="0">
                <a:solidFill>
                  <a:schemeClr val="bg1"/>
                </a:solidFill>
                <a:latin typeface="Candara" panose="020E0502030303020204" pitchFamily="34" charset="0"/>
              </a:rPr>
              <a:t>Meiliana</a:t>
            </a:r>
          </a:p>
          <a:p>
            <a:pPr algn="ctr"/>
            <a:r>
              <a:rPr lang="id-ID" sz="2400" b="1" dirty="0">
                <a:solidFill>
                  <a:schemeClr val="bg1"/>
                </a:solidFill>
                <a:latin typeface="Candara" panose="020E0502030303020204" pitchFamily="34" charset="0"/>
              </a:rPr>
              <a:t>LKC </a:t>
            </a:r>
            <a:r>
              <a:rPr lang="id-ID" sz="2400" b="1" dirty="0" err="1">
                <a:solidFill>
                  <a:schemeClr val="bg1"/>
                </a:solidFill>
                <a:latin typeface="Candara" panose="020E0502030303020204" pitchFamily="34" charset="0"/>
              </a:rPr>
              <a:t>Manager</a:t>
            </a:r>
            <a:endParaRPr lang="en-US" sz="2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/>
          <p:nvPr/>
        </p:nvPicPr>
        <p:blipFill>
          <a:blip r:embed="rId2" cstate="print"/>
          <a:srcRect l="2564" t="23718" r="32372" b="35470"/>
          <a:stretch>
            <a:fillRect/>
          </a:stretch>
        </p:blipFill>
        <p:spPr bwMode="auto">
          <a:xfrm>
            <a:off x="914400" y="1524000"/>
            <a:ext cx="6248400" cy="3124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7620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Advanced Search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305800" cy="42973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/>
          </a:p>
          <a:p>
            <a:pPr eaLnBrk="1" hangingPunct="1">
              <a:buFontTx/>
              <a:buNone/>
            </a:pPr>
            <a:endParaRPr lang="en-US" sz="1200"/>
          </a:p>
          <a:p>
            <a:pPr eaLnBrk="1" hangingPunct="1">
              <a:buFontTx/>
              <a:buNone/>
            </a:pPr>
            <a:endParaRPr lang="en-US"/>
          </a:p>
        </p:txBody>
      </p:sp>
      <p:pic>
        <p:nvPicPr>
          <p:cNvPr id="19462" name="Picture 5" descr="asff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2209800"/>
            <a:ext cx="15430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7" descr="asfff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4876800"/>
            <a:ext cx="150495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 flipV="1">
            <a:off x="2895600" y="2438400"/>
            <a:ext cx="43434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971800" y="4038600"/>
            <a:ext cx="4191000" cy="914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>
            <a:off x="5068094" y="5218906"/>
            <a:ext cx="6858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/>
          <p:nvPr/>
        </p:nvPicPr>
        <p:blipFill>
          <a:blip r:embed="rId5" cstate="print"/>
          <a:srcRect l="2885" t="37607" r="32532" b="44658"/>
          <a:stretch>
            <a:fillRect/>
          </a:stretch>
        </p:blipFill>
        <p:spPr bwMode="auto">
          <a:xfrm>
            <a:off x="914400" y="5257800"/>
            <a:ext cx="517976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229600" cy="762000"/>
          </a:xfrm>
        </p:spPr>
        <p:txBody>
          <a:bodyPr/>
          <a:lstStyle/>
          <a:p>
            <a:pPr eaLnBrk="1" hangingPunct="1"/>
            <a:r>
              <a:rPr lang="en-US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Search Results</a:t>
            </a:r>
          </a:p>
        </p:txBody>
      </p:sp>
      <p:sp>
        <p:nvSpPr>
          <p:cNvPr id="20485" name="Content Placeholder 2"/>
          <p:cNvSpPr txBox="1">
            <a:spLocks/>
          </p:cNvSpPr>
          <p:nvPr/>
        </p:nvSpPr>
        <p:spPr bwMode="auto">
          <a:xfrm>
            <a:off x="4610333" y="5370966"/>
            <a:ext cx="4305067" cy="1416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endParaRPr lang="en-US" sz="3200">
              <a:latin typeface="Calibri" pitchFamily="34" charset="0"/>
            </a:endParaRPr>
          </a:p>
        </p:txBody>
      </p:sp>
      <p:sp>
        <p:nvSpPr>
          <p:cNvPr id="20486" name="Content Placeholder 2"/>
          <p:cNvSpPr txBox="1">
            <a:spLocks/>
          </p:cNvSpPr>
          <p:nvPr/>
        </p:nvSpPr>
        <p:spPr bwMode="auto">
          <a:xfrm>
            <a:off x="4844731" y="5476873"/>
            <a:ext cx="3836270" cy="11525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400" b="1" dirty="0">
                <a:latin typeface="Candara" panose="020E0502030303020204" pitchFamily="34" charset="0"/>
              </a:rPr>
              <a:t>Location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1700" dirty="0" err="1">
                <a:latin typeface="Candara" panose="020E0502030303020204" pitchFamily="34" charset="0"/>
              </a:rPr>
              <a:t>Anggrek</a:t>
            </a:r>
            <a:r>
              <a:rPr lang="en-US" sz="1700" dirty="0">
                <a:latin typeface="Candara" panose="020E0502030303020204" pitchFamily="34" charset="0"/>
              </a:rPr>
              <a:t>, JWC, Kijang, </a:t>
            </a:r>
            <a:r>
              <a:rPr lang="en-US" sz="1700" dirty="0" err="1">
                <a:latin typeface="Candara" panose="020E0502030303020204" pitchFamily="34" charset="0"/>
              </a:rPr>
              <a:t>Alsut</a:t>
            </a:r>
            <a:r>
              <a:rPr lang="en-US" sz="1700" dirty="0">
                <a:latin typeface="Candara" panose="020E0502030303020204" pitchFamily="34" charset="0"/>
              </a:rPr>
              <a:t>, FX, </a:t>
            </a:r>
            <a:r>
              <a:rPr lang="en-US" sz="1700" dirty="0" err="1">
                <a:latin typeface="Candara" panose="020E0502030303020204" pitchFamily="34" charset="0"/>
              </a:rPr>
              <a:t>Bekasi</a:t>
            </a:r>
            <a:endParaRPr lang="en-US" sz="1700" dirty="0">
              <a:latin typeface="Candara" panose="020E0502030303020204" pitchFamily="34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1700" dirty="0">
                <a:latin typeface="Candara" panose="020E0502030303020204" pitchFamily="34" charset="0"/>
              </a:rPr>
              <a:t>Availability ; Type of Collections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1700" dirty="0">
                <a:latin typeface="Candara" panose="020E0502030303020204" pitchFamily="34" charset="0"/>
              </a:rPr>
              <a:t>Book Cover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1700" dirty="0">
                <a:latin typeface="Candara" panose="020E0502030303020204" pitchFamily="34" charset="0"/>
              </a:rPr>
              <a:t>  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1700" dirty="0">
                <a:latin typeface="Candara" panose="020E0502030303020204" pitchFamily="34" charset="0"/>
              </a:rPr>
              <a:t>  </a:t>
            </a:r>
            <a:endParaRPr lang="en-US" sz="1700" dirty="0">
              <a:latin typeface="Tw Cen MT" pitchFamily="3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133600" y="4495800"/>
            <a:ext cx="3962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869" t="37500" r="43568" b="22917"/>
          <a:stretch/>
        </p:blipFill>
        <p:spPr>
          <a:xfrm>
            <a:off x="805133" y="1370064"/>
            <a:ext cx="7831737" cy="400090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1105558" y="1828800"/>
            <a:ext cx="37442" cy="364807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533612" y="5486400"/>
            <a:ext cx="3199975" cy="11525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400" b="1" dirty="0">
                <a:latin typeface="Candara" panose="020E0502030303020204" pitchFamily="34" charset="0"/>
              </a:rPr>
              <a:t>Call Number: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1700" dirty="0">
                <a:latin typeface="Candara" panose="020E0502030303020204" pitchFamily="34" charset="0"/>
              </a:rPr>
              <a:t>650.072 </a:t>
            </a:r>
            <a:r>
              <a:rPr lang="en-US" sz="1700" b="1" dirty="0" err="1">
                <a:solidFill>
                  <a:srgbClr val="C00000"/>
                </a:solidFill>
                <a:latin typeface="Candara" panose="020E0502030303020204" pitchFamily="34" charset="0"/>
              </a:rPr>
              <a:t>Sek</a:t>
            </a:r>
            <a:r>
              <a:rPr lang="en-US" sz="1700" b="1" dirty="0">
                <a:solidFill>
                  <a:srgbClr val="C00000"/>
                </a:solidFill>
                <a:latin typeface="Candara" panose="020E0502030303020204" pitchFamily="34" charset="0"/>
              </a:rPr>
              <a:t> , r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1700" b="1" dirty="0" err="1">
                <a:solidFill>
                  <a:srgbClr val="C00000"/>
                </a:solidFill>
                <a:latin typeface="Candara" panose="020E0502030303020204" pitchFamily="34" charset="0"/>
              </a:rPr>
              <a:t>Sek</a:t>
            </a:r>
            <a:r>
              <a:rPr lang="en-US" sz="1700" dirty="0">
                <a:latin typeface="Candara" panose="020E0502030303020204" pitchFamily="34" charset="0"/>
              </a:rPr>
              <a:t> : Author (</a:t>
            </a:r>
            <a:r>
              <a:rPr lang="en-US" sz="1700" b="1" dirty="0" err="1">
                <a:solidFill>
                  <a:srgbClr val="C00000"/>
                </a:solidFill>
                <a:latin typeface="Candara" panose="020E0502030303020204" pitchFamily="34" charset="0"/>
              </a:rPr>
              <a:t>Sekaran</a:t>
            </a:r>
            <a:r>
              <a:rPr lang="en-US" sz="1700" dirty="0">
                <a:latin typeface="Candara" panose="020E0502030303020204" pitchFamily="34" charset="0"/>
              </a:rPr>
              <a:t>)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1700" b="1" dirty="0">
                <a:solidFill>
                  <a:srgbClr val="C00000"/>
                </a:solidFill>
                <a:latin typeface="Candara" panose="020E0502030303020204" pitchFamily="34" charset="0"/>
              </a:rPr>
              <a:t>r</a:t>
            </a:r>
            <a:r>
              <a:rPr lang="en-US" sz="1700" dirty="0">
                <a:latin typeface="Candara" panose="020E0502030303020204" pitchFamily="34" charset="0"/>
              </a:rPr>
              <a:t> : Title (</a:t>
            </a:r>
            <a:r>
              <a:rPr lang="en-US" sz="1700" b="1" dirty="0">
                <a:solidFill>
                  <a:srgbClr val="C00000"/>
                </a:solidFill>
                <a:latin typeface="Candara" panose="020E0502030303020204" pitchFamily="34" charset="0"/>
              </a:rPr>
              <a:t>R</a:t>
            </a:r>
            <a:r>
              <a:rPr lang="en-US" sz="1700" b="1" dirty="0">
                <a:latin typeface="Candara" panose="020E0502030303020204" pitchFamily="34" charset="0"/>
              </a:rPr>
              <a:t>esearch methods…)</a:t>
            </a:r>
            <a:endParaRPr lang="en-US" sz="1700" dirty="0">
              <a:latin typeface="Candara" panose="020E0502030303020204" pitchFamily="34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sz="1700" dirty="0">
              <a:latin typeface="Candara" panose="020E0502030303020204" pitchFamily="34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sz="1700" dirty="0">
              <a:latin typeface="Tw Cen MT" pitchFamily="3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905000" y="4494212"/>
            <a:ext cx="2856843" cy="98266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9DEFCB-F2EA-4CDB-9FF3-230B10016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69034"/>
            <a:ext cx="8229600" cy="4198465"/>
          </a:xfrm>
          <a:prstGeom prst="rect">
            <a:avLst/>
          </a:prstGeom>
        </p:spPr>
      </p:pic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609600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chemeClr val="bg1"/>
                </a:solidFill>
                <a:latin typeface="Tw Cen MT" pitchFamily="34" charset="0"/>
              </a:rPr>
              <a:t>Obligation / Personal Chart</a:t>
            </a:r>
          </a:p>
        </p:txBody>
      </p:sp>
      <p:sp>
        <p:nvSpPr>
          <p:cNvPr id="8196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BF0B1B-F85D-4656-9DF8-7B3702A5DECB}" type="slidenum">
              <a:rPr lang="en-US" smtClean="0">
                <a:latin typeface="Interstate"/>
              </a:rPr>
              <a:pPr>
                <a:defRPr/>
              </a:pPr>
              <a:t>12</a:t>
            </a:fld>
            <a:endParaRPr lang="en-US">
              <a:latin typeface="Interstate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562600" y="5250976"/>
            <a:ext cx="762000" cy="457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0800000">
            <a:off x="7296150" y="2951273"/>
            <a:ext cx="9144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247" name="TextBox 6"/>
          <p:cNvSpPr txBox="1">
            <a:spLocks noChangeArrowheads="1"/>
          </p:cNvSpPr>
          <p:nvPr/>
        </p:nvSpPr>
        <p:spPr bwMode="auto">
          <a:xfrm>
            <a:off x="0" y="5767499"/>
            <a:ext cx="797401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Candara" panose="020E0502030303020204" pitchFamily="34" charset="0"/>
              </a:rPr>
              <a:t>                    Information about your obligation  will be sent as well to your email  address.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590550" y="350598"/>
            <a:ext cx="8229600" cy="1143000"/>
          </a:xfrm>
        </p:spPr>
        <p:txBody>
          <a:bodyPr/>
          <a:lstStyle/>
          <a:p>
            <a:pPr eaLnBrk="1" hangingPunct="1"/>
            <a:r>
              <a:rPr lang="en-US" b="1" dirty="0">
                <a:latin typeface="Cambria" panose="02040503050406030204" pitchFamily="18" charset="0"/>
              </a:rPr>
              <a:t>Renewal</a:t>
            </a:r>
          </a:p>
        </p:txBody>
      </p:sp>
      <p:sp>
        <p:nvSpPr>
          <p:cNvPr id="1024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A416CD-ED4B-4BF5-A21F-D75C00403186}" type="slidenum">
              <a:rPr lang="en-US"/>
              <a:pPr>
                <a:defRPr/>
              </a:pPr>
              <a:t>13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A649A4-09EC-4AEF-B506-949A006322AF}"/>
              </a:ext>
            </a:extLst>
          </p:cNvPr>
          <p:cNvGrpSpPr/>
          <p:nvPr/>
        </p:nvGrpSpPr>
        <p:grpSpPr>
          <a:xfrm>
            <a:off x="1371600" y="1847850"/>
            <a:ext cx="6565122" cy="3790950"/>
            <a:chOff x="1371600" y="1847850"/>
            <a:chExt cx="6565122" cy="37909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97C255F-8462-4A04-8316-C6FD63061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600" y="1847850"/>
              <a:ext cx="6565122" cy="37909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2390D6-4686-4A76-ACBE-CC35AEFAD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6910" y="4456715"/>
              <a:ext cx="6069724" cy="310012"/>
            </a:xfrm>
            <a:prstGeom prst="rect">
              <a:avLst/>
            </a:prstGeom>
          </p:spPr>
        </p:pic>
      </p:grpSp>
      <p:cxnSp>
        <p:nvCxnSpPr>
          <p:cNvPr id="6" name="Straight Arrow Connector 5"/>
          <p:cNvCxnSpPr/>
          <p:nvPr/>
        </p:nvCxnSpPr>
        <p:spPr>
          <a:xfrm flipV="1">
            <a:off x="3200400" y="4732568"/>
            <a:ext cx="4572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Mobile Website</a:t>
            </a:r>
          </a:p>
        </p:txBody>
      </p:sp>
      <p:pic>
        <p:nvPicPr>
          <p:cNvPr id="1126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6734" r="42424" b="29288"/>
          <a:stretch>
            <a:fillRect/>
          </a:stretch>
        </p:blipFill>
        <p:spPr>
          <a:xfrm>
            <a:off x="1608931" y="939421"/>
            <a:ext cx="6019800" cy="5017108"/>
          </a:xfr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457200" y="556260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2819400" y="5867400"/>
            <a:ext cx="35988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4389FB"/>
                </a:solidFill>
                <a:latin typeface="Tw Cen MT" pitchFamily="34" charset="0"/>
              </a:rPr>
              <a:t>http://m.library.binus.ac.id</a:t>
            </a:r>
            <a:endParaRPr lang="en-US" sz="2400" dirty="0">
              <a:solidFill>
                <a:srgbClr val="4389FB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Bina Nusantara University</a:t>
            </a:r>
          </a:p>
        </p:txBody>
      </p:sp>
      <p:pic>
        <p:nvPicPr>
          <p:cNvPr id="21509" name="Picture 7" descr="Google Ma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938" y="-204788"/>
            <a:ext cx="428625" cy="428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Locate Shelf</a:t>
            </a:r>
          </a:p>
        </p:txBody>
      </p:sp>
      <p:pic>
        <p:nvPicPr>
          <p:cNvPr id="1026" name="Picture 2" descr="E:\Yogiswara\Bank Images\Banner 2013\Petunjuk DDC Tek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841017"/>
            <a:ext cx="3657600" cy="5175966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963613" y="2168525"/>
            <a:ext cx="7145337" cy="4214813"/>
          </a:xfrm>
        </p:spPr>
      </p:pic>
      <p:sp>
        <p:nvSpPr>
          <p:cNvPr id="1945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E5A174-24E9-488E-99FA-63B76969FD78}" type="slidenum">
              <a:rPr lang="en-US" smtClean="0">
                <a:latin typeface="Interstate"/>
              </a:rPr>
              <a:pPr>
                <a:defRPr/>
              </a:pPr>
              <a:t>16</a:t>
            </a:fld>
            <a:endParaRPr lang="en-US">
              <a:latin typeface="Interstate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90600" y="1066800"/>
            <a:ext cx="7924800" cy="762000"/>
          </a:xfrm>
          <a:ln>
            <a:solidFill>
              <a:schemeClr val="accent1">
                <a:shade val="2500"/>
              </a:schemeClr>
            </a:solidFill>
          </a:ln>
        </p:spPr>
        <p:txBody>
          <a:bodyPr/>
          <a:lstStyle/>
          <a:p>
            <a:pPr eaLnBrk="1" hangingPunct="1">
              <a:defRPr/>
            </a:pPr>
            <a:r>
              <a:rPr lang="en-US" sz="1800" b="1" dirty="0">
                <a:latin typeface="Arial" pitchFamily="34" charset="0"/>
                <a:cs typeface="Arial" pitchFamily="34" charset="0"/>
              </a:rPr>
              <a:t>Services	Facilities	My Cart	         Research Education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Discussion Room</a:t>
            </a:r>
          </a:p>
        </p:txBody>
      </p:sp>
      <p:pic>
        <p:nvPicPr>
          <p:cNvPr id="2355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2527" y="1219200"/>
            <a:ext cx="7974936" cy="492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TextBox 7"/>
          <p:cNvSpPr txBox="1">
            <a:spLocks noChangeArrowheads="1"/>
          </p:cNvSpPr>
          <p:nvPr/>
        </p:nvSpPr>
        <p:spPr bwMode="auto">
          <a:xfrm>
            <a:off x="1066800" y="6096000"/>
            <a:ext cx="6629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4389FB"/>
                </a:solidFill>
                <a:latin typeface="Candara" panose="020E0502030303020204" pitchFamily="34" charset="0"/>
              </a:rPr>
              <a:t>Reservation of  discussion room must be  Online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Discussion Room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Bina Nusantara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C1E957-F909-42B2-B534-47921C4DA2D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5355" t="7937" r="17005"/>
          <a:stretch>
            <a:fillRect/>
          </a:stretch>
        </p:blipFill>
        <p:spPr bwMode="auto">
          <a:xfrm>
            <a:off x="949502" y="1752600"/>
            <a:ext cx="7813497" cy="4292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9" name="Straight Arrow Connector 8"/>
          <p:cNvCxnSpPr/>
          <p:nvPr/>
        </p:nvCxnSpPr>
        <p:spPr>
          <a:xfrm>
            <a:off x="5867400" y="4572000"/>
            <a:ext cx="838200" cy="15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>
            <a:off x="8153400" y="4572000"/>
            <a:ext cx="762000" cy="15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dirty="0"/>
              <a:t>E-Thesis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Bina Nusantara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C1E957-F909-42B2-B534-47921C4DA2D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8065"/>
          <a:stretch>
            <a:fillRect/>
          </a:stretch>
        </p:blipFill>
        <p:spPr bwMode="auto">
          <a:xfrm>
            <a:off x="838199" y="1785194"/>
            <a:ext cx="7945835" cy="45394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458200" cy="685800"/>
          </a:xfrm>
        </p:spPr>
        <p:txBody>
          <a:bodyPr/>
          <a:lstStyle/>
          <a:p>
            <a:pPr eaLnBrk="1" hangingPunct="1"/>
            <a:r>
              <a:rPr lang="en-US" sz="4000" dirty="0">
                <a:solidFill>
                  <a:schemeClr val="bg1"/>
                </a:solidFill>
              </a:rPr>
              <a:t>Locations</a:t>
            </a:r>
          </a:p>
        </p:txBody>
      </p:sp>
      <p:pic>
        <p:nvPicPr>
          <p:cNvPr id="4" name="Picture 9" descr="http://upload.wikimedia.org/wikipedia/commons/thumb/8/85/Anggrek_Campus_-_Bina_Nusantara_University.JPG/220px-Anggrek_Campus_-_Bina_Nusantara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035414"/>
            <a:ext cx="2400300" cy="1647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l_fi" descr="http://3.bp.blogspot.com/_8xHnFdVDleQ/SyBtlE0AJBI/AAAAAAAAAAk/_bdtDFxPM_Q/s320/campus_jwc.jpg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828800" y="2971800"/>
            <a:ext cx="2441026" cy="14503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l_fi" descr="http://t3.gstatic.com/images?q=tbn:ANd9GcRZi5yp5stXXiVmY0Wiz4FDXlrt5BiGO0Z8swRE4e-hR2rWQOCkUg&amp;t=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51731" y="1035414"/>
            <a:ext cx="2362200" cy="1647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54" name="Picture 10" descr="E:\Yogiswara\Bank Images\Mall-FX-Sudirman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51731" y="2942082"/>
            <a:ext cx="2362200" cy="14645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1907626" y="215906"/>
            <a:ext cx="6562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400" b="1" dirty="0">
                <a:latin typeface="Candara" panose="020E0502030303020204" pitchFamily="34" charset="0"/>
              </a:rPr>
              <a:t>Library &amp; Knowledge Center </a:t>
            </a:r>
            <a:r>
              <a:rPr lang="en-US" sz="2400" b="1" dirty="0">
                <a:latin typeface="Candara" panose="020E0502030303020204" pitchFamily="34" charset="0"/>
              </a:rPr>
              <a:t>BINUS </a:t>
            </a:r>
            <a:r>
              <a:rPr lang="id-ID" sz="2400" b="1" dirty="0">
                <a:latin typeface="Candara" panose="020E0502030303020204" pitchFamily="34" charset="0"/>
              </a:rPr>
              <a:t> </a:t>
            </a:r>
            <a:r>
              <a:rPr lang="en-US" sz="2400" b="1" dirty="0">
                <a:latin typeface="Candara" panose="020E0502030303020204" pitchFamily="34" charset="0"/>
              </a:rPr>
              <a:t>Locations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477131" y="1962073"/>
            <a:ext cx="2362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itchFamily="34" charset="0"/>
                <a:ea typeface="+mn-ea"/>
                <a:cs typeface="+mn-cs"/>
              </a:rPr>
              <a:t>Kijang Campus</a:t>
            </a:r>
          </a:p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itchFamily="34" charset="0"/>
                <a:ea typeface="+mn-ea"/>
                <a:cs typeface="+mn-cs"/>
              </a:rPr>
              <a:t>2</a:t>
            </a:r>
            <a:r>
              <a:rPr kumimoji="0" lang="en-US" sz="1600" b="1" i="0" u="none" strike="noStrike" kern="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itchFamily="34" charset="0"/>
                <a:ea typeface="+mn-ea"/>
                <a:cs typeface="+mn-cs"/>
              </a:rPr>
              <a:t>nd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itchFamily="34" charset="0"/>
                <a:ea typeface="+mn-ea"/>
                <a:cs typeface="+mn-cs"/>
              </a:rPr>
              <a:t> Floor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841226" y="3674364"/>
            <a:ext cx="2362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cs typeface="+mn-cs"/>
              </a:rPr>
              <a:t>JWC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itchFamily="34" charset="0"/>
                <a:cs typeface="+mn-cs"/>
              </a:rPr>
              <a:t> Campus</a:t>
            </a:r>
          </a:p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itchFamily="34" charset="0"/>
                <a:cs typeface="+mn-cs"/>
              </a:rPr>
              <a:t>4</a:t>
            </a:r>
            <a:r>
              <a:rPr kumimoji="0" lang="en-US" sz="1800" b="1" i="0" u="none" strike="noStrike" kern="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itchFamily="34" charset="0"/>
                <a:cs typeface="+mn-cs"/>
              </a:rPr>
              <a:t>th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itchFamily="34" charset="0"/>
                <a:cs typeface="+mn-cs"/>
              </a:rPr>
              <a:t> Floor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461256" y="3693652"/>
            <a:ext cx="2362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cs typeface="+mn-cs"/>
              </a:rPr>
              <a:t>FX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itchFamily="34" charset="0"/>
                <a:cs typeface="+mn-cs"/>
              </a:rPr>
              <a:t> Campus</a:t>
            </a:r>
          </a:p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itchFamily="34" charset="0"/>
                <a:cs typeface="+mn-cs"/>
              </a:rPr>
              <a:t>6</a:t>
            </a:r>
            <a:r>
              <a:rPr kumimoji="0" lang="en-US" sz="1600" b="1" i="0" u="none" strike="noStrike" kern="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itchFamily="34" charset="0"/>
                <a:cs typeface="+mn-cs"/>
              </a:rPr>
              <a:t>th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itchFamily="34" charset="0"/>
                <a:cs typeface="+mn-cs"/>
              </a:rPr>
              <a:t> Floor</a:t>
            </a:r>
          </a:p>
        </p:txBody>
      </p:sp>
      <p:pic>
        <p:nvPicPr>
          <p:cNvPr id="2" name="Picture 2" descr="D:\Downloads\Binus Bekasi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131" y="4747185"/>
            <a:ext cx="2352674" cy="1410637"/>
          </a:xfrm>
          <a:prstGeom prst="rect">
            <a:avLst/>
          </a:prstGeom>
          <a:solidFill>
            <a:schemeClr val="accent1"/>
          </a:solidFill>
          <a:ln w="889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1874563" y="1929355"/>
            <a:ext cx="2276674" cy="657532"/>
          </a:xfrm>
        </p:spPr>
        <p:txBody>
          <a:bodyPr/>
          <a:lstStyle/>
          <a:p>
            <a:pPr marL="228600" indent="-228600" algn="ctr" eaLnBrk="1" hangingPunct="1">
              <a:buFontTx/>
              <a:buNone/>
            </a:pPr>
            <a:r>
              <a:rPr 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Anggrek Campus</a:t>
            </a:r>
          </a:p>
          <a:p>
            <a:pPr marL="228600" indent="-228600" algn="ctr" eaLnBrk="1" hangingPunct="1">
              <a:buFontTx/>
              <a:buNone/>
            </a:pPr>
            <a:r>
              <a:rPr 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1</a:t>
            </a:r>
            <a:r>
              <a:rPr lang="en-US" sz="1800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st</a:t>
            </a:r>
            <a:r>
              <a:rPr 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 Floor</a:t>
            </a:r>
          </a:p>
        </p:txBody>
      </p:sp>
      <p:pic>
        <p:nvPicPr>
          <p:cNvPr id="1027" name="Picture 3" descr="D:\Downloads\binus alsut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962" y="4747185"/>
            <a:ext cx="2369863" cy="1385384"/>
          </a:xfrm>
          <a:prstGeom prst="rect">
            <a:avLst/>
          </a:prstGeom>
          <a:noFill/>
          <a:ln w="889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907626" y="5482980"/>
            <a:ext cx="2362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itchFamily="34" charset="0"/>
                <a:ea typeface="+mn-ea"/>
                <a:cs typeface="+mn-cs"/>
              </a:rPr>
              <a:t>Alam</a:t>
            </a:r>
            <a:r>
              <a:rPr kumimoji="0" lang="en-US" sz="16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itchFamily="34" charset="0"/>
                <a:ea typeface="+mn-ea"/>
                <a:cs typeface="+mn-cs"/>
              </a:rPr>
              <a:t> Sutera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itchFamily="34" charset="0"/>
                <a:ea typeface="+mn-ea"/>
                <a:cs typeface="+mn-cs"/>
              </a:rPr>
              <a:t>Campus</a:t>
            </a:r>
          </a:p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itchFamily="34" charset="0"/>
                <a:ea typeface="+mn-ea"/>
                <a:cs typeface="+mn-cs"/>
              </a:rPr>
              <a:t>1</a:t>
            </a:r>
            <a:r>
              <a:rPr kumimoji="0" lang="en-US" sz="1600" b="1" i="0" u="none" strike="noStrike" kern="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itchFamily="34" charset="0"/>
                <a:ea typeface="+mn-ea"/>
                <a:cs typeface="+mn-cs"/>
              </a:rPr>
              <a:t>st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itchFamily="34" charset="0"/>
                <a:ea typeface="+mn-ea"/>
                <a:cs typeface="+mn-cs"/>
              </a:rPr>
              <a:t> Floor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5510468" y="5482980"/>
            <a:ext cx="2362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itchFamily="34" charset="0"/>
                <a:ea typeface="+mn-ea"/>
                <a:cs typeface="+mn-cs"/>
              </a:rPr>
              <a:t>Bekasi</a:t>
            </a:r>
            <a:r>
              <a:rPr kumimoji="0" lang="en-US" sz="16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itchFamily="34" charset="0"/>
                <a:ea typeface="+mn-ea"/>
                <a:cs typeface="+mn-cs"/>
              </a:rPr>
              <a:t>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itchFamily="34" charset="0"/>
                <a:ea typeface="+mn-ea"/>
                <a:cs typeface="+mn-cs"/>
              </a:rPr>
              <a:t>Campus</a:t>
            </a:r>
          </a:p>
          <a:p>
            <a:pPr marL="228600" marR="0" lvl="0" indent="-2286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itchFamily="34" charset="0"/>
                <a:ea typeface="+mn-ea"/>
                <a:cs typeface="+mn-cs"/>
              </a:rPr>
              <a:t>3</a:t>
            </a:r>
            <a:r>
              <a:rPr kumimoji="0" lang="en-US" sz="1600" b="1" i="0" u="none" strike="noStrike" kern="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itchFamily="34" charset="0"/>
                <a:ea typeface="+mn-ea"/>
                <a:cs typeface="+mn-cs"/>
              </a:rPr>
              <a:t>rd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itchFamily="34" charset="0"/>
                <a:ea typeface="+mn-ea"/>
                <a:cs typeface="+mn-cs"/>
              </a:rPr>
              <a:t> </a:t>
            </a:r>
            <a:r>
              <a:rPr kumimoji="0" lang="en-US" sz="16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itchFamily="34" charset="0"/>
                <a:ea typeface="+mn-ea"/>
                <a:cs typeface="+mn-cs"/>
              </a:rPr>
              <a:t>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itchFamily="34" charset="0"/>
                <a:ea typeface="+mn-ea"/>
                <a:cs typeface="+mn-cs"/>
              </a:rPr>
              <a:t>Floor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000" y="6330068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Candara" panose="020E0502030303020204" pitchFamily="34" charset="0"/>
              </a:rPr>
              <a:t>Intralibrary</a:t>
            </a:r>
            <a:r>
              <a:rPr lang="en-US" sz="2400" b="1" dirty="0">
                <a:latin typeface="Candara" panose="020E0502030303020204" pitchFamily="34" charset="0"/>
              </a:rPr>
              <a:t> Loan -&gt; </a:t>
            </a:r>
            <a:r>
              <a:rPr lang="en-US" sz="2400" dirty="0">
                <a:latin typeface="Candara" panose="020E0502030303020204" pitchFamily="34" charset="0"/>
              </a:rPr>
              <a:t>Borrow / Return in any location</a:t>
            </a:r>
          </a:p>
        </p:txBody>
      </p:sp>
    </p:spTree>
    <p:extLst>
      <p:ext uri="{BB962C8B-B14F-4D97-AF65-F5344CB8AC3E}">
        <p14:creationId xmlns:p14="http://schemas.microsoft.com/office/powerpoint/2010/main" val="14462859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4" dur="10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6147" grpId="0" build="p"/>
      <p:bldP spid="13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8229600" cy="1143000"/>
          </a:xfrm>
        </p:spPr>
        <p:txBody>
          <a:bodyPr/>
          <a:lstStyle/>
          <a:p>
            <a:r>
              <a:rPr lang="en-US" b="1" dirty="0"/>
              <a:t>Search Result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Bina Nusantara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C1E957-F909-42B2-B534-47921C4DA2D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rot="10800000">
            <a:off x="3657600" y="5105400"/>
            <a:ext cx="1066800" cy="1588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2343" t="7434" r="43266" b="4163"/>
          <a:stretch>
            <a:fillRect/>
          </a:stretch>
        </p:blipFill>
        <p:spPr bwMode="auto">
          <a:xfrm>
            <a:off x="2209800" y="762000"/>
            <a:ext cx="5257800" cy="588685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dirty="0"/>
              <a:t>Full Text Access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Bina Nusantara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629400" y="6172200"/>
            <a:ext cx="2133600" cy="476250"/>
          </a:xfrm>
        </p:spPr>
        <p:txBody>
          <a:bodyPr/>
          <a:lstStyle/>
          <a:p>
            <a:pPr>
              <a:defRPr/>
            </a:pPr>
            <a:fld id="{F6C1E957-F909-42B2-B534-47921C4DA2DF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3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5901" t="7852" r="36604"/>
          <a:stretch>
            <a:fillRect/>
          </a:stretch>
        </p:blipFill>
        <p:spPr bwMode="auto">
          <a:xfrm>
            <a:off x="1981200" y="1066800"/>
            <a:ext cx="6324600" cy="5607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12522" t="29696" r="13739" b="12150"/>
          <a:stretch>
            <a:fillRect/>
          </a:stretch>
        </p:blipFill>
        <p:spPr bwMode="auto">
          <a:xfrm>
            <a:off x="762000" y="2133600"/>
            <a:ext cx="80772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</a:rPr>
              <a:t>Electronic Journals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3400" y="57150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dirty="0">
                <a:latin typeface="+mj-lt"/>
                <a:ea typeface="ＭＳ Ｐゴシック" pitchFamily="34" charset="-128"/>
                <a:cs typeface="+mj-cs"/>
              </a:rPr>
              <a:t>Click the Icon to Access</a:t>
            </a:r>
          </a:p>
        </p:txBody>
      </p:sp>
      <p:sp>
        <p:nvSpPr>
          <p:cNvPr id="2048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094386-1AC0-4579-AD66-F9BF68DF2388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2000" y="3124200"/>
            <a:ext cx="5638800" cy="182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>
            <a:stCxn id="9" idx="2"/>
          </p:cNvCxnSpPr>
          <p:nvPr/>
        </p:nvCxnSpPr>
        <p:spPr>
          <a:xfrm rot="16200000" flipH="1">
            <a:off x="3429000" y="5105400"/>
            <a:ext cx="381000" cy="76200"/>
          </a:xfrm>
          <a:prstGeom prst="bentConnector3">
            <a:avLst>
              <a:gd name="adj1" fmla="val 50000"/>
            </a:avLst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86000" y="53340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Electronic Journals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Tw Cen MT" pitchFamily="34" charset="0"/>
              </a:rPr>
              <a:t>Access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229600" cy="37338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6600">
                <a:latin typeface="Tw Cen MT" pitchFamily="34" charset="0"/>
              </a:rPr>
              <a:t>In Campus</a:t>
            </a:r>
          </a:p>
          <a:p>
            <a:pPr algn="ctr" eaLnBrk="1" hangingPunct="1">
              <a:buFontTx/>
              <a:buNone/>
            </a:pPr>
            <a:r>
              <a:rPr lang="en-US" sz="6600">
                <a:latin typeface="Tw Cen MT" pitchFamily="34" charset="0"/>
              </a:rPr>
              <a:t>Off Campus</a:t>
            </a:r>
          </a:p>
        </p:txBody>
      </p:sp>
      <p:sp>
        <p:nvSpPr>
          <p:cNvPr id="2253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298B7C-498E-4FBA-8A02-91761BB92ED5}" type="slidenum">
              <a:rPr lang="en-US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1066800" y="914400"/>
            <a:ext cx="8229600" cy="1295400"/>
          </a:xfrm>
        </p:spPr>
        <p:txBody>
          <a:bodyPr/>
          <a:lstStyle/>
          <a:p>
            <a:pPr eaLnBrk="1" hangingPunct="1"/>
            <a:r>
              <a:rPr lang="en-US" dirty="0">
                <a:latin typeface="Tw Cen MT" pitchFamily="34" charset="0"/>
              </a:rPr>
              <a:t>Off Campus Access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1066800" y="2003425"/>
            <a:ext cx="8229600" cy="4495800"/>
          </a:xfrm>
        </p:spPr>
        <p:txBody>
          <a:bodyPr/>
          <a:lstStyle/>
          <a:p>
            <a:pPr eaLnBrk="1" hangingPunct="1">
              <a:buFontTx/>
              <a:buNone/>
            </a:pPr>
            <a:br>
              <a:rPr lang="en-US" sz="2000" dirty="0">
                <a:latin typeface="Tw Cen MT" pitchFamily="34" charset="0"/>
              </a:rPr>
            </a:br>
            <a:r>
              <a:rPr lang="en-US" sz="2400" dirty="0">
                <a:latin typeface="Tw Cen MT" pitchFamily="34" charset="0"/>
              </a:rPr>
              <a:t>You need to have a Username and Password to Access </a:t>
            </a:r>
            <a:r>
              <a:rPr lang="en-US" sz="2400" dirty="0" err="1">
                <a:latin typeface="Tw Cen MT" pitchFamily="34" charset="0"/>
              </a:rPr>
              <a:t>Proquest</a:t>
            </a:r>
            <a:r>
              <a:rPr lang="en-US" sz="2400" dirty="0">
                <a:latin typeface="Tw Cen MT" pitchFamily="34" charset="0"/>
              </a:rPr>
              <a:t> from Outside the Campus Area.</a:t>
            </a:r>
          </a:p>
          <a:p>
            <a:pPr eaLnBrk="1" hangingPunct="1">
              <a:buFontTx/>
              <a:buNone/>
            </a:pPr>
            <a:r>
              <a:rPr lang="en-US" sz="2400" dirty="0">
                <a:latin typeface="Tw Cen MT" pitchFamily="34" charset="0"/>
              </a:rPr>
              <a:t>	</a:t>
            </a:r>
          </a:p>
          <a:p>
            <a:pPr eaLnBrk="1" hangingPunct="1">
              <a:buFontTx/>
              <a:buNone/>
            </a:pPr>
            <a:r>
              <a:rPr lang="en-US" sz="2400" dirty="0">
                <a:latin typeface="Tw Cen MT" pitchFamily="34" charset="0"/>
              </a:rPr>
              <a:t>	You can get the password from the Library &amp; Knowledge Center Website: </a:t>
            </a:r>
            <a:r>
              <a:rPr lang="en-US" sz="2400" dirty="0">
                <a:solidFill>
                  <a:srgbClr val="0000FF"/>
                </a:solidFill>
                <a:latin typeface="Tw Cen MT" pitchFamily="34" charset="0"/>
                <a:hlinkClick r:id="rId2"/>
              </a:rPr>
              <a:t>http://library.binus.ac.id/</a:t>
            </a:r>
            <a:endParaRPr lang="en-US" sz="2400" dirty="0">
              <a:solidFill>
                <a:srgbClr val="0000FF"/>
              </a:solidFill>
              <a:latin typeface="Tw Cen MT" pitchFamily="34" charset="0"/>
            </a:endParaRPr>
          </a:p>
          <a:p>
            <a:pPr eaLnBrk="1" hangingPunct="1">
              <a:buFontTx/>
              <a:buNone/>
            </a:pPr>
            <a:endParaRPr lang="en-US" sz="2400" dirty="0">
              <a:latin typeface="Tw Cen MT" pitchFamily="34" charset="0"/>
            </a:endParaRPr>
          </a:p>
          <a:p>
            <a:pPr algn="ctr" eaLnBrk="1" hangingPunct="1">
              <a:buFontTx/>
              <a:buNone/>
            </a:pPr>
            <a:r>
              <a:rPr lang="en-US" dirty="0">
                <a:latin typeface="Tw Cen MT" pitchFamily="34" charset="0"/>
              </a:rPr>
              <a:t>	Log in – My Library – My </a:t>
            </a:r>
            <a:r>
              <a:rPr lang="en-US" dirty="0" err="1">
                <a:latin typeface="Tw Cen MT" pitchFamily="34" charset="0"/>
              </a:rPr>
              <a:t>EJournal</a:t>
            </a:r>
            <a:r>
              <a:rPr lang="en-US" dirty="0">
                <a:latin typeface="Tw Cen MT" pitchFamily="34" charset="0"/>
              </a:rPr>
              <a:t> Collections</a:t>
            </a:r>
          </a:p>
          <a:p>
            <a:pPr eaLnBrk="1" hangingPunct="1">
              <a:buFontTx/>
              <a:buNone/>
            </a:pPr>
            <a:r>
              <a:rPr lang="en-US" sz="2400" dirty="0">
                <a:latin typeface="Tw Cen MT" pitchFamily="34" charset="0"/>
              </a:rPr>
              <a:t> </a:t>
            </a:r>
          </a:p>
          <a:p>
            <a:pPr eaLnBrk="1" hangingPunct="1">
              <a:buFontTx/>
              <a:buNone/>
            </a:pPr>
            <a:r>
              <a:rPr lang="en-US" sz="2400" dirty="0">
                <a:latin typeface="Tw Cen MT" pitchFamily="34" charset="0"/>
              </a:rPr>
              <a:t>	</a:t>
            </a:r>
          </a:p>
          <a:p>
            <a:pPr eaLnBrk="1" hangingPunct="1">
              <a:buFontTx/>
              <a:buNone/>
            </a:pPr>
            <a:endParaRPr lang="en-US" sz="2400" dirty="0">
              <a:latin typeface="Tw Cen MT" pitchFamily="34" charset="0"/>
            </a:endParaRPr>
          </a:p>
          <a:p>
            <a:pPr eaLnBrk="1" hangingPunct="1">
              <a:buFontTx/>
              <a:buNone/>
            </a:pPr>
            <a:endParaRPr lang="en-US" sz="2400" dirty="0">
              <a:latin typeface="Tw Cen MT" pitchFamily="34" charset="0"/>
            </a:endParaRPr>
          </a:p>
        </p:txBody>
      </p:sp>
      <p:sp>
        <p:nvSpPr>
          <p:cNvPr id="2458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17688-66A5-4340-B6F7-52C02209CF7B}" type="slidenum">
              <a:rPr lang="en-US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1563"/>
            <a:ext cx="8229600" cy="11430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My Electronic Journal Collection Tab</a:t>
            </a:r>
          </a:p>
        </p:txBody>
      </p:sp>
      <p:pic>
        <p:nvPicPr>
          <p:cNvPr id="25603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371600" y="2138363"/>
            <a:ext cx="6396038" cy="4338637"/>
          </a:xfrm>
        </p:spPr>
      </p:pic>
      <p:cxnSp>
        <p:nvCxnSpPr>
          <p:cNvPr id="6" name="Straight Arrow Connector 5"/>
          <p:cNvCxnSpPr/>
          <p:nvPr/>
        </p:nvCxnSpPr>
        <p:spPr>
          <a:xfrm rot="10800000">
            <a:off x="7848600" y="3738563"/>
            <a:ext cx="762000" cy="15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257800" y="3738563"/>
            <a:ext cx="762000" cy="15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514409-807C-4B49-B153-A1281D4CBCAF}" type="slidenum">
              <a:rPr lang="en-US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Usernames and Passwords</a:t>
            </a: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20709D-2561-4CB2-9CF9-1EF5192673B0}" type="slidenum">
              <a:rPr lang="en-US"/>
              <a:pPr>
                <a:defRPr/>
              </a:pPr>
              <a:t>26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16C15C-0FC0-4A1F-9AD5-F9BC998BABDF}"/>
              </a:ext>
            </a:extLst>
          </p:cNvPr>
          <p:cNvGrpSpPr/>
          <p:nvPr/>
        </p:nvGrpSpPr>
        <p:grpSpPr>
          <a:xfrm>
            <a:off x="1905000" y="1905000"/>
            <a:ext cx="5486400" cy="4558093"/>
            <a:chOff x="1905000" y="1905000"/>
            <a:chExt cx="5486400" cy="455809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929E937-99A5-497D-848C-0C60F6694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5000" y="1905000"/>
              <a:ext cx="5486400" cy="455809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AED62DC-1AC0-4819-9595-177AA82F3BE8}"/>
                </a:ext>
              </a:extLst>
            </p:cNvPr>
            <p:cNvSpPr/>
            <p:nvPr/>
          </p:nvSpPr>
          <p:spPr>
            <a:xfrm>
              <a:off x="2895600" y="2819400"/>
              <a:ext cx="914400" cy="381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0698B1-6B25-457B-BC48-88A64DB774C1}"/>
                </a:ext>
              </a:extLst>
            </p:cNvPr>
            <p:cNvSpPr/>
            <p:nvPr/>
          </p:nvSpPr>
          <p:spPr>
            <a:xfrm>
              <a:off x="2895600" y="4419600"/>
              <a:ext cx="914400" cy="381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FE85BC-8A5F-4A7B-9745-722F5B942441}"/>
                </a:ext>
              </a:extLst>
            </p:cNvPr>
            <p:cNvSpPr/>
            <p:nvPr/>
          </p:nvSpPr>
          <p:spPr>
            <a:xfrm>
              <a:off x="2869324" y="6268819"/>
              <a:ext cx="914400" cy="19427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CENGAGE Logon Page</a:t>
            </a: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20709D-2561-4CB2-9CF9-1EF5192673B0}" type="slidenum">
              <a:rPr lang="en-US"/>
              <a:pPr>
                <a:defRPr/>
              </a:pPr>
              <a:t>27</a:t>
            </a:fld>
            <a:endParaRPr lang="en-US"/>
          </a:p>
        </p:txBody>
      </p:sp>
      <p:pic>
        <p:nvPicPr>
          <p:cNvPr id="6" name="Picture 5" descr="2015-03-09_17045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7800" y="2133600"/>
            <a:ext cx="6671634" cy="37338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/>
              <a:t>Cengage</a:t>
            </a:r>
            <a:r>
              <a:rPr lang="en-US" dirty="0"/>
              <a:t> Database Home Page</a:t>
            </a: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20709D-2561-4CB2-9CF9-1EF5192673B0}" type="slidenum">
              <a:rPr lang="en-US"/>
              <a:pPr>
                <a:defRPr/>
              </a:pPr>
              <a:t>28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t="11458" r="1176" b="6250"/>
          <a:stretch>
            <a:fillRect/>
          </a:stretch>
        </p:blipFill>
        <p:spPr bwMode="auto">
          <a:xfrm>
            <a:off x="619246" y="2590800"/>
            <a:ext cx="8524754" cy="400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bg1"/>
                </a:solidFill>
              </a:rPr>
              <a:t>E-JOURNALS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71600"/>
            <a:ext cx="7848600" cy="4619625"/>
          </a:xfrm>
        </p:spPr>
        <p:txBody>
          <a:bodyPr/>
          <a:lstStyle/>
          <a:p>
            <a:pPr algn="ctr">
              <a:buNone/>
            </a:pPr>
            <a:r>
              <a:rPr lang="en-US" sz="4400" dirty="0">
                <a:latin typeface="Candara" panose="020E0502030303020204" pitchFamily="34" charset="0"/>
              </a:rPr>
              <a:t>go to </a:t>
            </a:r>
          </a:p>
          <a:p>
            <a:pPr algn="ctr">
              <a:buNone/>
            </a:pPr>
            <a:r>
              <a:rPr lang="en-US" sz="4400" dirty="0">
                <a:solidFill>
                  <a:srgbClr val="4389FB"/>
                </a:solidFill>
                <a:latin typeface="Candara" panose="020E0502030303020204" pitchFamily="34" charset="0"/>
              </a:rPr>
              <a:t>http://perpusnas.go.id/beranda/ </a:t>
            </a:r>
          </a:p>
          <a:p>
            <a:pPr algn="ctr">
              <a:buNone/>
            </a:pPr>
            <a:r>
              <a:rPr lang="en-US" sz="4400" dirty="0">
                <a:latin typeface="Candara" panose="020E0502030303020204" pitchFamily="34" charset="0"/>
              </a:rPr>
              <a:t>and </a:t>
            </a:r>
          </a:p>
          <a:p>
            <a:pPr algn="ctr">
              <a:buNone/>
            </a:pPr>
            <a:r>
              <a:rPr lang="en-US" sz="4400" dirty="0">
                <a:latin typeface="Candara" panose="020E0502030303020204" pitchFamily="34" charset="0"/>
              </a:rPr>
              <a:t>click </a:t>
            </a:r>
            <a:r>
              <a:rPr lang="en-US" sz="4400" dirty="0">
                <a:solidFill>
                  <a:srgbClr val="4389FB"/>
                </a:solidFill>
                <a:latin typeface="Candara" panose="020E0502030303020204" pitchFamily="34" charset="0"/>
              </a:rPr>
              <a:t>e-resources</a:t>
            </a:r>
            <a:r>
              <a:rPr lang="en-US" sz="4400" dirty="0">
                <a:latin typeface="Candara" panose="020E0502030303020204" pitchFamily="34" charset="0"/>
              </a:rPr>
              <a:t> menu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5013107"/>
            <a:ext cx="4572000" cy="137731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6C7AD-EE01-4693-9778-300FEC570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b="1" dirty="0"/>
              <a:t>Library &amp; </a:t>
            </a:r>
            <a:r>
              <a:rPr lang="id-ID" b="1" dirty="0" err="1"/>
              <a:t>Knowledge</a:t>
            </a:r>
            <a:r>
              <a:rPr lang="id-ID" b="1" dirty="0"/>
              <a:t> Center </a:t>
            </a:r>
            <a:r>
              <a:rPr lang="id-ID" b="1" dirty="0" err="1"/>
              <a:t>Contact</a:t>
            </a:r>
            <a:endParaRPr lang="en-ID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97B19-B409-4499-A212-795D45226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96" y="2301240"/>
            <a:ext cx="2490654" cy="442084"/>
          </a:xfrm>
          <a:prstGeom prst="rect">
            <a:avLst/>
          </a:prstGeom>
        </p:spPr>
      </p:pic>
      <p:pic>
        <p:nvPicPr>
          <p:cNvPr id="1028" name="Picture 4" descr="Image result for clip art email">
            <a:extLst>
              <a:ext uri="{FF2B5EF4-FFF2-40B4-BE49-F238E27FC236}">
                <a16:creationId xmlns:a16="http://schemas.microsoft.com/office/drawing/2014/main" id="{3E2C4ED9-A06B-45D7-AC9D-FB018B2F8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481" y="2265742"/>
            <a:ext cx="399954" cy="39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ED8E7E-FCDC-43C0-9B10-8C626A3A6F54}"/>
              </a:ext>
            </a:extLst>
          </p:cNvPr>
          <p:cNvSpPr txBox="1"/>
          <p:nvPr/>
        </p:nvSpPr>
        <p:spPr>
          <a:xfrm>
            <a:off x="6440435" y="2286000"/>
            <a:ext cx="270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b="1" dirty="0"/>
              <a:t>library@binus.edu</a:t>
            </a:r>
            <a:endParaRPr lang="en-ID" sz="2000" b="1" dirty="0"/>
          </a:p>
        </p:txBody>
      </p:sp>
      <p:pic>
        <p:nvPicPr>
          <p:cNvPr id="1032" name="Picture 8" descr="Image result for line icon">
            <a:extLst>
              <a:ext uri="{FF2B5EF4-FFF2-40B4-BE49-F238E27FC236}">
                <a16:creationId xmlns:a16="http://schemas.microsoft.com/office/drawing/2014/main" id="{F6A3404B-F9ED-4C63-B4C2-E806FC299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325" y="2286000"/>
            <a:ext cx="442084" cy="44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A72C60-AC55-49B3-97BF-4D829B6F8AE2}"/>
              </a:ext>
            </a:extLst>
          </p:cNvPr>
          <p:cNvSpPr txBox="1"/>
          <p:nvPr/>
        </p:nvSpPr>
        <p:spPr>
          <a:xfrm>
            <a:off x="3988918" y="2310833"/>
            <a:ext cx="22424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100" b="1" dirty="0" err="1"/>
              <a:t>binus.library</a:t>
            </a:r>
            <a:endParaRPr lang="en-ID" sz="2100" b="1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1FA8E7-195B-489D-9E95-ADFF5BC421A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9" b="11501"/>
          <a:stretch/>
        </p:blipFill>
        <p:spPr>
          <a:xfrm>
            <a:off x="224790" y="3067036"/>
            <a:ext cx="8766810" cy="256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6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47800"/>
            <a:ext cx="8071804" cy="484064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5638800" y="1828800"/>
            <a:ext cx="609600" cy="18288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550" y="533400"/>
            <a:ext cx="8229600" cy="1143000"/>
          </a:xfrm>
        </p:spPr>
        <p:txBody>
          <a:bodyPr/>
          <a:lstStyle/>
          <a:p>
            <a:r>
              <a:rPr lang="en-US" b="1" dirty="0"/>
              <a:t>e-Resources National Library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Bina Nusantara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C1E957-F909-42B2-B534-47921C4DA2DF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9337" t="8572" r="10139" b="10476"/>
          <a:stretch/>
        </p:blipFill>
        <p:spPr>
          <a:xfrm>
            <a:off x="1068593" y="1441726"/>
            <a:ext cx="7618207" cy="469237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048000" y="5715000"/>
            <a:ext cx="1371600" cy="2286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94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e-Resources National Library (2)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Bina Nusantara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C1E957-F909-42B2-B534-47921C4DA2DF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051" t="16668" r="13690" b="21874"/>
          <a:stretch/>
        </p:blipFill>
        <p:spPr>
          <a:xfrm>
            <a:off x="990600" y="1981200"/>
            <a:ext cx="8024247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03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sz="3600" b="1" dirty="0">
                <a:latin typeface="Candara" panose="020E0502030303020204" pitchFamily="34" charset="0"/>
              </a:rPr>
              <a:t>Indonesia One Search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Bina Nusantara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9616E7-2898-4785-A7BA-B5032F3849BA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12658" r="10910" b="3797"/>
          <a:stretch>
            <a:fillRect/>
          </a:stretch>
        </p:blipFill>
        <p:spPr bwMode="auto">
          <a:xfrm>
            <a:off x="990600" y="1676400"/>
            <a:ext cx="7648864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895600" y="5867400"/>
            <a:ext cx="39613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4389FB"/>
                </a:solidFill>
              </a:rPr>
              <a:t>http://onesearch.id/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B1AF49-49D3-41F2-8464-EA9867CBE7A3}"/>
              </a:ext>
            </a:extLst>
          </p:cNvPr>
          <p:cNvSpPr/>
          <p:nvPr/>
        </p:nvSpPr>
        <p:spPr>
          <a:xfrm>
            <a:off x="3708786" y="916587"/>
            <a:ext cx="5206613" cy="3466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565E6-6F0D-41C4-882D-C28A883BF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Bina Nusantara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13E87-6E94-4B2D-BA7F-4F01C4B20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9616E7-2898-4785-A7BA-B5032F3849BA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354EFF-BFA2-41F9-9D14-62D013148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923" y="1000592"/>
            <a:ext cx="4856849" cy="32989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FA2A145-183A-4B12-A43C-CE905572D3DE}"/>
              </a:ext>
            </a:extLst>
          </p:cNvPr>
          <p:cNvSpPr/>
          <p:nvPr/>
        </p:nvSpPr>
        <p:spPr>
          <a:xfrm>
            <a:off x="346374" y="3292913"/>
            <a:ext cx="4918134" cy="3466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E0FEF3-42B7-46E6-B995-4C7AD9C95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14" y="3458648"/>
            <a:ext cx="4603653" cy="301676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558CF09-ED1C-4708-A503-1C3F3BF59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832" y="-30198"/>
            <a:ext cx="8229600" cy="1143000"/>
          </a:xfrm>
        </p:spPr>
        <p:txBody>
          <a:bodyPr/>
          <a:lstStyle/>
          <a:p>
            <a:r>
              <a:rPr lang="id-ID" b="1" dirty="0"/>
              <a:t>Open Dissertations Collection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73490A-91DB-47E5-B8A5-BF826E417B52}"/>
              </a:ext>
            </a:extLst>
          </p:cNvPr>
          <p:cNvSpPr/>
          <p:nvPr/>
        </p:nvSpPr>
        <p:spPr>
          <a:xfrm>
            <a:off x="5428866" y="4467506"/>
            <a:ext cx="321754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1600" b="1" dirty="0"/>
              <a:t>PQDT Open Online</a:t>
            </a:r>
            <a:br>
              <a:rPr lang="id-ID" sz="1600" b="1" dirty="0"/>
            </a:br>
            <a:br>
              <a:rPr lang="id-ID" sz="1600" b="1" dirty="0"/>
            </a:br>
            <a:r>
              <a:rPr lang="id-ID" sz="1600" b="1" dirty="0"/>
              <a:t>https://pqdtopen.proquest.com</a:t>
            </a:r>
          </a:p>
          <a:p>
            <a:endParaRPr lang="id-ID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3E40E2-C211-45C3-B178-CA273884D82C}"/>
              </a:ext>
            </a:extLst>
          </p:cNvPr>
          <p:cNvSpPr/>
          <p:nvPr/>
        </p:nvSpPr>
        <p:spPr>
          <a:xfrm>
            <a:off x="323078" y="245510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id-ID" dirty="0"/>
          </a:p>
          <a:p>
            <a:r>
              <a:rPr lang="id-ID" sz="1600" b="1" dirty="0"/>
              <a:t>American Doctoral Dissertations</a:t>
            </a:r>
          </a:p>
          <a:p>
            <a:r>
              <a:rPr lang="id-ID" sz="1400" b="1" dirty="0"/>
              <a:t>http://www.opendissertations.com</a:t>
            </a:r>
          </a:p>
        </p:txBody>
      </p:sp>
    </p:spTree>
    <p:extLst>
      <p:ext uri="{BB962C8B-B14F-4D97-AF65-F5344CB8AC3E}">
        <p14:creationId xmlns:p14="http://schemas.microsoft.com/office/powerpoint/2010/main" val="673459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3047" y="1035747"/>
            <a:ext cx="8689931" cy="40396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/>
          </a:p>
        </p:txBody>
      </p:sp>
      <p:sp>
        <p:nvSpPr>
          <p:cNvPr id="5" name="Rectangle 4"/>
          <p:cNvSpPr/>
          <p:nvPr/>
        </p:nvSpPr>
        <p:spPr>
          <a:xfrm>
            <a:off x="533400" y="1001348"/>
            <a:ext cx="6332503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id-ID" sz="1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Create – Disseminate – Manage – Store – Refine - Capture  </a:t>
            </a:r>
            <a:endParaRPr lang="en-US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624" y="1598183"/>
            <a:ext cx="7481170" cy="388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2971800" y="183777"/>
            <a:ext cx="4024435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id-ID" sz="405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Library Website</a:t>
            </a:r>
            <a:endParaRPr lang="en-US" sz="405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Yogiswara\Foto2 LKC\DSC_025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139" y="2045575"/>
            <a:ext cx="4726871" cy="3036779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59708" y="5121141"/>
            <a:ext cx="424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</a:rPr>
              <a:t>Auto Borrowing Machine</a:t>
            </a:r>
          </a:p>
        </p:txBody>
      </p:sp>
      <p:pic>
        <p:nvPicPr>
          <p:cNvPr id="8" name="Picture 7" descr="Book_shelf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636995"/>
            <a:ext cx="3436169" cy="424397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971800" y="386734"/>
            <a:ext cx="4735912" cy="4847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id-ID" sz="27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Library Circulation Services</a:t>
            </a:r>
            <a:endParaRPr lang="en-US" sz="27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Yogiswara\2018\Banner\Akreditasi\Facilities_Page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19" t="34506" r="12327" b="48986"/>
          <a:stretch/>
        </p:blipFill>
        <p:spPr bwMode="auto">
          <a:xfrm>
            <a:off x="124822" y="2418987"/>
            <a:ext cx="4530161" cy="307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077222" y="1580628"/>
            <a:ext cx="4950912" cy="3391422"/>
            <a:chOff x="5436296" y="964504"/>
            <a:chExt cx="6601216" cy="4521896"/>
          </a:xfrm>
        </p:grpSpPr>
        <p:sp>
          <p:nvSpPr>
            <p:cNvPr id="5" name="Rectangle 4"/>
            <p:cNvSpPr/>
            <p:nvPr/>
          </p:nvSpPr>
          <p:spPr>
            <a:xfrm>
              <a:off x="5436296" y="964504"/>
              <a:ext cx="6601216" cy="45218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900"/>
            </a:p>
          </p:txBody>
        </p:sp>
        <p:pic>
          <p:nvPicPr>
            <p:cNvPr id="27650" name="Picture 2" descr="H:\CHINA 2019\pexels-photo-2231400__BINUS BEKASI LIBRARY.jpe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561556" y="1131385"/>
              <a:ext cx="6355717" cy="4236018"/>
            </a:xfrm>
            <a:prstGeom prst="rect">
              <a:avLst/>
            </a:prstGeom>
            <a:noFill/>
          </p:spPr>
        </p:pic>
      </p:grpSp>
      <p:pic>
        <p:nvPicPr>
          <p:cNvPr id="27651" name="Picture 3" descr="H:\CHINA 2019\pexels-photo-2516395.jpe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54983" y="4548877"/>
            <a:ext cx="4044023" cy="2272741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E3FA90-765D-413C-A046-DA242A7CD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64" y="504134"/>
            <a:ext cx="4730906" cy="50601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16186" y="3204267"/>
            <a:ext cx="233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chemeClr val="tx2"/>
                </a:solidFill>
              </a:rPr>
              <a:t>Wifi</a:t>
            </a:r>
            <a:r>
              <a:rPr lang="id-ID" sz="1800" b="1" dirty="0">
                <a:solidFill>
                  <a:schemeClr val="tx2"/>
                </a:solidFill>
              </a:rPr>
              <a:t>  Area </a:t>
            </a:r>
            <a:endParaRPr lang="en-US" sz="1800" b="1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36027" y="3282671"/>
            <a:ext cx="1754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</a:rPr>
              <a:t>CCTV</a:t>
            </a:r>
          </a:p>
        </p:txBody>
      </p:sp>
      <p:pic>
        <p:nvPicPr>
          <p:cNvPr id="5" name="Picture 2" descr="D:\Yogiswara\2018\Banner\Akreditasi\Facilities_Page_1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795958" y="1997454"/>
            <a:ext cx="1694993" cy="127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hero_airport_wifi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0831" y="1868398"/>
            <a:ext cx="1556852" cy="1306644"/>
          </a:xfrm>
          <a:prstGeom prst="rect">
            <a:avLst/>
          </a:prstGeom>
          <a:noFill/>
        </p:spPr>
      </p:pic>
      <p:pic>
        <p:nvPicPr>
          <p:cNvPr id="10" name="Picture 2" descr="\\10.20.9.77\Library Photo's\2016_08_29 Foto LKC\IMG_108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93038" y="1981200"/>
            <a:ext cx="1916401" cy="12776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835302" y="3378122"/>
            <a:ext cx="1754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Entrance Gate</a:t>
            </a:r>
          </a:p>
        </p:txBody>
      </p:sp>
      <p:pic>
        <p:nvPicPr>
          <p:cNvPr id="12" name="Picture 11" descr="RFI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4195" y="4096053"/>
            <a:ext cx="1517565" cy="1517565"/>
          </a:xfrm>
          <a:prstGeom prst="rect">
            <a:avLst/>
          </a:prstGeom>
        </p:spPr>
      </p:pic>
      <p:pic>
        <p:nvPicPr>
          <p:cNvPr id="13" name="Picture 12" descr="NF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2337" y="4096053"/>
            <a:ext cx="1517565" cy="151756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800306" y="531889"/>
            <a:ext cx="38927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id-ID" sz="405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 </a:t>
            </a:r>
            <a:r>
              <a:rPr lang="id-ID" sz="32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Technology in Use</a:t>
            </a:r>
            <a:endParaRPr lang="en-US" sz="32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97782" y="5351858"/>
            <a:ext cx="2911939" cy="31547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id-ID" sz="1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Cashless Payment</a:t>
            </a:r>
            <a:endParaRPr lang="en-US" sz="1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A26DA2-B948-4F03-A5F5-9FD848977A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5180" y="3906424"/>
            <a:ext cx="1757141" cy="14277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build="allAtOnce"/>
      <p:bldP spid="11" grpId="0" build="allAtOnce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:\Yogiswara\2018\Banner\Akreditasi\Facilities_Page_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2" t="57217" r="50792" b="26378"/>
          <a:stretch/>
        </p:blipFill>
        <p:spPr bwMode="auto">
          <a:xfrm>
            <a:off x="1066800" y="1219200"/>
            <a:ext cx="4488842" cy="301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:\Yogiswara\2018\Banner\Akreditasi\Facilities_Page_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1" t="39425" r="50619" b="43674"/>
          <a:stretch/>
        </p:blipFill>
        <p:spPr bwMode="auto">
          <a:xfrm>
            <a:off x="4114800" y="3581400"/>
            <a:ext cx="3741756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81778" y="365325"/>
            <a:ext cx="5253811" cy="53091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id-ID" sz="30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Locker and Circulation Area</a:t>
            </a:r>
            <a:endParaRPr lang="en-US" sz="30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607219" y="838200"/>
            <a:ext cx="8229600" cy="457200"/>
          </a:xfrm>
        </p:spPr>
        <p:txBody>
          <a:bodyPr/>
          <a:lstStyle/>
          <a:p>
            <a:r>
              <a:rPr lang="en-US" sz="4000" b="1" dirty="0">
                <a:solidFill>
                  <a:schemeClr val="tx1"/>
                </a:solidFill>
                <a:latin typeface="Candara" panose="020E0502030303020204" pitchFamily="34" charset="0"/>
              </a:rPr>
              <a:t>LKC Service Hours</a:t>
            </a:r>
          </a:p>
        </p:txBody>
      </p:sp>
      <p:sp>
        <p:nvSpPr>
          <p:cNvPr id="7225" name="Rectangle 9"/>
          <p:cNvSpPr>
            <a:spLocks noChangeArrowheads="1"/>
          </p:cNvSpPr>
          <p:nvPr/>
        </p:nvSpPr>
        <p:spPr bwMode="auto">
          <a:xfrm>
            <a:off x="859702" y="5410200"/>
            <a:ext cx="7750898" cy="646331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Arial Narrow" pitchFamily="34" charset="0"/>
              </a:rPr>
              <a:t>Every Friday FX library is  closed at 11.30 AM - 1.00 PM</a:t>
            </a:r>
            <a:endParaRPr lang="id-ID" sz="1800" b="1" dirty="0">
              <a:latin typeface="Arial Narrow" pitchFamily="34" charset="0"/>
            </a:endParaRPr>
          </a:p>
          <a:p>
            <a:pPr algn="ctr"/>
            <a:r>
              <a:rPr lang="id-ID" sz="1800" b="1" dirty="0">
                <a:latin typeface="Arial Narrow" pitchFamily="34" charset="0"/>
              </a:rPr>
              <a:t>Service </a:t>
            </a:r>
            <a:r>
              <a:rPr lang="id-ID" sz="1800" b="1" dirty="0" err="1">
                <a:latin typeface="Arial Narrow" pitchFamily="34" charset="0"/>
              </a:rPr>
              <a:t>hours</a:t>
            </a:r>
            <a:r>
              <a:rPr lang="id-ID" sz="1800" b="1" dirty="0">
                <a:latin typeface="Arial Narrow" pitchFamily="34" charset="0"/>
              </a:rPr>
              <a:t> </a:t>
            </a:r>
            <a:r>
              <a:rPr lang="id-ID" sz="1800" b="1" dirty="0" err="1">
                <a:latin typeface="Arial Narrow" pitchFamily="34" charset="0"/>
              </a:rPr>
              <a:t>could</a:t>
            </a:r>
            <a:r>
              <a:rPr lang="id-ID" sz="1800" b="1" dirty="0">
                <a:latin typeface="Arial Narrow" pitchFamily="34" charset="0"/>
              </a:rPr>
              <a:t> </a:t>
            </a:r>
            <a:r>
              <a:rPr lang="id-ID" sz="1800" b="1" dirty="0" err="1">
                <a:latin typeface="Arial Narrow" pitchFamily="34" charset="0"/>
              </a:rPr>
              <a:t>be</a:t>
            </a:r>
            <a:r>
              <a:rPr lang="id-ID" sz="1800" b="1" dirty="0">
                <a:latin typeface="Arial Narrow" pitchFamily="34" charset="0"/>
              </a:rPr>
              <a:t> </a:t>
            </a:r>
            <a:r>
              <a:rPr lang="id-ID" sz="1800" b="1" dirty="0" err="1">
                <a:latin typeface="Arial Narrow" pitchFamily="34" charset="0"/>
              </a:rPr>
              <a:t>adjusted</a:t>
            </a:r>
            <a:r>
              <a:rPr lang="id-ID" sz="1800" b="1" dirty="0">
                <a:latin typeface="Arial Narrow" pitchFamily="34" charset="0"/>
              </a:rPr>
              <a:t>, </a:t>
            </a:r>
            <a:r>
              <a:rPr lang="id-ID" sz="1800" b="1" dirty="0" err="1">
                <a:latin typeface="Arial Narrow" pitchFamily="34" charset="0"/>
              </a:rPr>
              <a:t>please</a:t>
            </a:r>
            <a:r>
              <a:rPr lang="id-ID" sz="1800" b="1" dirty="0">
                <a:latin typeface="Arial Narrow" pitchFamily="34" charset="0"/>
              </a:rPr>
              <a:t> </a:t>
            </a:r>
            <a:r>
              <a:rPr lang="id-ID" sz="1800" b="1" dirty="0" err="1">
                <a:latin typeface="Arial Narrow" pitchFamily="34" charset="0"/>
              </a:rPr>
              <a:t>the</a:t>
            </a:r>
            <a:r>
              <a:rPr lang="id-ID" sz="1800" b="1" dirty="0">
                <a:latin typeface="Arial Narrow" pitchFamily="34" charset="0"/>
              </a:rPr>
              <a:t> LKC </a:t>
            </a:r>
            <a:r>
              <a:rPr lang="id-ID" sz="1800" b="1" dirty="0" err="1">
                <a:latin typeface="Arial Narrow" pitchFamily="34" charset="0"/>
              </a:rPr>
              <a:t>website</a:t>
            </a:r>
            <a:endParaRPr lang="en-US" sz="1800" dirty="0">
              <a:latin typeface="Arial Narrow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29184" y="1828801"/>
          <a:ext cx="7681415" cy="350520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433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0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34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063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Location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Monday - Friday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/>
                        <a:t>Saturday</a:t>
                      </a:r>
                      <a:endParaRPr lang="en-US" sz="1800" b="1" kern="1200" dirty="0">
                        <a:solidFill>
                          <a:srgbClr val="0000FF"/>
                        </a:solidFill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89659" marR="89659" marT="44830" marB="44830" anchor="ctr"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rgbClr val="0000FF"/>
                        </a:solidFill>
                        <a:latin typeface="Baskerville Old Face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481">
                <a:tc>
                  <a:txBody>
                    <a:bodyPr/>
                    <a:lstStyle/>
                    <a:p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Reguler</a:t>
                      </a:r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/>
                        <a:t>Semester </a:t>
                      </a:r>
                      <a:r>
                        <a:rPr lang="en-US" sz="1600" kern="1200" dirty="0" err="1"/>
                        <a:t>Pendek</a:t>
                      </a:r>
                      <a:endParaRPr lang="en-US" sz="1600" b="1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89659" marR="89659" marT="44830" marB="448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Reguler</a:t>
                      </a:r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dirty="0"/>
                        <a:t>Semester </a:t>
                      </a:r>
                      <a:r>
                        <a:rPr lang="en-US" sz="1600" kern="1200" dirty="0" err="1"/>
                        <a:t>Pendek</a:t>
                      </a:r>
                      <a:endParaRPr lang="en-US" sz="1600" b="1" kern="1200" dirty="0">
                        <a:solidFill>
                          <a:schemeClr val="dk1"/>
                        </a:solidFill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89659" marR="89659" marT="44830" marB="4483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921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/>
                        <a:t>Anggrek</a:t>
                      </a:r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08:00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- 19:30</a:t>
                      </a:r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08:00</a:t>
                      </a:r>
                      <a:r>
                        <a:rPr lang="en-US" sz="1600" baseline="0" dirty="0"/>
                        <a:t> – 18.00</a:t>
                      </a:r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08:00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- 17:00</a:t>
                      </a:r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08:00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- 15:00</a:t>
                      </a:r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921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/>
                        <a:t>Kijang</a:t>
                      </a:r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08:00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- 17:00</a:t>
                      </a:r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08:00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- 15:00</a:t>
                      </a:r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08:00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- 17:00</a:t>
                      </a:r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08:00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- 15:00</a:t>
                      </a:r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481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/>
                        <a:t>Alam</a:t>
                      </a:r>
                      <a:r>
                        <a:rPr lang="en-US" sz="1600" b="1" baseline="0" dirty="0"/>
                        <a:t> Sutera</a:t>
                      </a:r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08:00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- 19:00</a:t>
                      </a:r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08:00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- 18:00</a:t>
                      </a:r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08:00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- 17:00</a:t>
                      </a:r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08:00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- 15:00</a:t>
                      </a:r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921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/>
                        <a:t>JWC</a:t>
                      </a:r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07:00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- 21:00</a:t>
                      </a:r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07:00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- 21:00</a:t>
                      </a:r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09:00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- 17:00</a:t>
                      </a:r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09:00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- 17:00</a:t>
                      </a:r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921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/>
                        <a:t>FX</a:t>
                      </a:r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09:00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- 17:00</a:t>
                      </a:r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09:00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- 17:00</a:t>
                      </a:r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CLOSED</a:t>
                      </a:r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CLOSED</a:t>
                      </a:r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921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/>
                        <a:t>Bekasi</a:t>
                      </a:r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08:00</a:t>
                      </a:r>
                      <a:r>
                        <a:rPr lang="en-US" sz="1600" baseline="0" dirty="0"/>
                        <a:t> – 18:00</a:t>
                      </a:r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08:00</a:t>
                      </a:r>
                      <a:r>
                        <a:rPr lang="en-US" sz="1600" baseline="0" dirty="0"/>
                        <a:t> – 18:00</a:t>
                      </a:r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08:00</a:t>
                      </a:r>
                      <a:r>
                        <a:rPr lang="en-US" sz="1600" baseline="0" dirty="0"/>
                        <a:t> – 15:00</a:t>
                      </a:r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08:00</a:t>
                      </a:r>
                      <a:r>
                        <a:rPr lang="en-US" sz="1600" baseline="0" dirty="0"/>
                        <a:t> – 15:00</a:t>
                      </a:r>
                      <a:endParaRPr lang="en-US" sz="1600" b="1" dirty="0">
                        <a:latin typeface="Cambria" panose="02040503050406030204" pitchFamily="18" charset="0"/>
                      </a:endParaRPr>
                    </a:p>
                  </a:txBody>
                  <a:tcPr marL="89659" marR="89659" marT="44830" marB="4483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883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SCF00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28800"/>
            <a:ext cx="7924238" cy="44670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EF6AF7-5499-4ABC-B995-F8BE2DCA5E08}"/>
              </a:ext>
            </a:extLst>
          </p:cNvPr>
          <p:cNvSpPr/>
          <p:nvPr/>
        </p:nvSpPr>
        <p:spPr>
          <a:xfrm>
            <a:off x="1371600" y="990600"/>
            <a:ext cx="7391400" cy="5309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id-ID" sz="30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Collaboration: Bank Indonesia Corner</a:t>
            </a:r>
            <a:endParaRPr lang="en-US" sz="30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412489-35D1-4E1F-A27A-78AFB29CB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Bina Nusantara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9F292-9E2E-4CB4-A876-C96B0F6C5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68F5C0-FDD5-414F-B9AD-BEB3DCF40C08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5" name="Picture 2" descr="D:\Yogiswara\2019\Banner\Korea Corner 2.jpg">
            <a:extLst>
              <a:ext uri="{FF2B5EF4-FFF2-40B4-BE49-F238E27FC236}">
                <a16:creationId xmlns:a16="http://schemas.microsoft.com/office/drawing/2014/main" id="{4CB87970-FB7B-4FDD-AE91-26C1A27CA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1844674"/>
            <a:ext cx="7086602" cy="433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3FF4AD-53DC-4205-AE6F-4E6F1E5C502A}"/>
              </a:ext>
            </a:extLst>
          </p:cNvPr>
          <p:cNvSpPr/>
          <p:nvPr/>
        </p:nvSpPr>
        <p:spPr>
          <a:xfrm>
            <a:off x="1838325" y="920781"/>
            <a:ext cx="5943600" cy="5309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id-ID" sz="30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Collaboration: KOREA Corner</a:t>
            </a:r>
            <a:endParaRPr lang="en-US" sz="30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2581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ini STudio1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306012"/>
            <a:ext cx="1384256" cy="2238354"/>
          </a:xfrm>
          <a:prstGeom prst="rect">
            <a:avLst/>
          </a:prstGeom>
        </p:spPr>
      </p:pic>
      <p:pic>
        <p:nvPicPr>
          <p:cNvPr id="7" name="Picture 6" descr="Mini STudio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845" y="1306012"/>
            <a:ext cx="1447334" cy="22383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27724" y="406098"/>
            <a:ext cx="501483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id-ID" sz="4050" b="1" dirty="0" err="1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BeeBox</a:t>
            </a:r>
            <a:r>
              <a:rPr lang="id-ID" sz="405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 Mini Studio</a:t>
            </a:r>
            <a:endParaRPr lang="en-US" sz="405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9E5809-2619-43C9-BA53-1BFACBDBA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288" y="1990488"/>
            <a:ext cx="3883320" cy="29090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BC66B5E-8D92-4367-A067-132892439F7E}"/>
              </a:ext>
            </a:extLst>
          </p:cNvPr>
          <p:cNvSpPr/>
          <p:nvPr/>
        </p:nvSpPr>
        <p:spPr>
          <a:xfrm>
            <a:off x="173595" y="3751784"/>
            <a:ext cx="500469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i="1" dirty="0">
                <a:latin typeface="inherit"/>
              </a:rPr>
              <a:t>BEEBOX is an equipment provided by Knowledge Management &amp; Innovation (KMI) to facilitate </a:t>
            </a:r>
            <a:r>
              <a:rPr lang="en-US" i="1" dirty="0" err="1">
                <a:latin typeface="inherit"/>
              </a:rPr>
              <a:t>Binusian</a:t>
            </a:r>
            <a:r>
              <a:rPr lang="en-US" i="1" dirty="0">
                <a:latin typeface="inherit"/>
              </a:rPr>
              <a:t> in creating a self-produced learning video. BEEBOX fits one person only, nevertheless it has the same complete tools as a multimedia studio. </a:t>
            </a:r>
            <a:r>
              <a:rPr lang="en-US" i="1" dirty="0" err="1">
                <a:latin typeface="inherit"/>
              </a:rPr>
              <a:t>Binusian</a:t>
            </a:r>
            <a:r>
              <a:rPr lang="en-US" i="1" dirty="0">
                <a:latin typeface="inherit"/>
              </a:rPr>
              <a:t> who utilizes BEEBOX can do alone both recording and shooting a learning video.</a:t>
            </a:r>
            <a:endParaRPr lang="en-US" dirty="0">
              <a:latin typeface="Open Sans"/>
            </a:endParaRPr>
          </a:p>
          <a:p>
            <a:pPr fontAlgn="base"/>
            <a:r>
              <a:rPr lang="id-ID" i="1" dirty="0"/>
              <a:t>The devices will assist you to : record your face while explaining the content, record your voice for narrative audio, make a video with illustrations / concepts, make an interactive video (with BITS application</a:t>
            </a:r>
            <a:r>
              <a:rPr lang="id-ID" dirty="0"/>
              <a:t>.  </a:t>
            </a:r>
            <a:r>
              <a:rPr lang="id-ID" i="1" dirty="0"/>
              <a:t>You can directly record video independently. The Knowledge Multimedia (KM) team will help with editing process after you finished recording.</a:t>
            </a:r>
            <a:endParaRPr lang="id-ID" dirty="0"/>
          </a:p>
          <a:p>
            <a:pPr fontAlgn="base"/>
            <a:br>
              <a:rPr lang="en-US" b="1" dirty="0">
                <a:solidFill>
                  <a:srgbClr val="666666"/>
                </a:solidFill>
                <a:latin typeface="inherit"/>
              </a:rPr>
            </a:br>
            <a:endParaRPr lang="en-US" dirty="0">
              <a:solidFill>
                <a:srgbClr val="666666"/>
              </a:solidFill>
              <a:latin typeface="Open San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BBB917-B201-4E71-8411-F8F12EAA1F85}"/>
              </a:ext>
            </a:extLst>
          </p:cNvPr>
          <p:cNvSpPr/>
          <p:nvPr/>
        </p:nvSpPr>
        <p:spPr>
          <a:xfrm>
            <a:off x="5375605" y="1712350"/>
            <a:ext cx="13997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i="1" dirty="0">
                <a:solidFill>
                  <a:srgbClr val="666666"/>
                </a:solidFill>
                <a:latin typeface="inherit"/>
              </a:rPr>
              <a:t>Devices in BEEBOX Studio</a:t>
            </a:r>
            <a:endParaRPr lang="id-ID" sz="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ADB312-8420-4813-927F-21D04128D3DA}"/>
              </a:ext>
            </a:extLst>
          </p:cNvPr>
          <p:cNvSpPr/>
          <p:nvPr/>
        </p:nvSpPr>
        <p:spPr>
          <a:xfrm>
            <a:off x="5099601" y="4983549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00" b="1" dirty="0"/>
              <a:t>See the Demonstration :</a:t>
            </a:r>
            <a:br>
              <a:rPr lang="id-ID" sz="900" b="1" dirty="0"/>
            </a:br>
            <a:r>
              <a:rPr lang="id-ID" sz="900" b="1" dirty="0"/>
              <a:t>https://youtu.be/yF613Mn1XqE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914400" y="3276600"/>
            <a:ext cx="8229600" cy="1143000"/>
          </a:xfrm>
        </p:spPr>
        <p:txBody>
          <a:bodyPr/>
          <a:lstStyle/>
          <a:p>
            <a:pPr eaLnBrk="1" hangingPunct="1"/>
            <a:r>
              <a:rPr lang="en-US" sz="6000" dirty="0">
                <a:solidFill>
                  <a:schemeClr val="bg1"/>
                </a:solidFill>
                <a:latin typeface="Arial Rounded MT Bold" pitchFamily="34" charset="0"/>
              </a:rPr>
              <a:t>Thank You</a:t>
            </a: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F2F415-BBD6-459E-B069-40106F155A62}" type="slidenum">
              <a:rPr lang="en-US" smtClean="0">
                <a:latin typeface="Interstate"/>
              </a:rPr>
              <a:pPr>
                <a:defRPr/>
              </a:pPr>
              <a:t>43</a:t>
            </a:fld>
            <a:endParaRPr lang="en-US">
              <a:latin typeface="Interstate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FA1499A-7671-41B4-AFDA-B77546ADD6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0" r="1" b="10824"/>
          <a:stretch/>
        </p:blipFill>
        <p:spPr>
          <a:xfrm>
            <a:off x="5638800" y="-152400"/>
            <a:ext cx="3373908" cy="300271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FFE714-8DC6-4CE2-9368-6789F3541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68" y="1676401"/>
            <a:ext cx="8146662" cy="447992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48E3F-80B1-43B8-BF7A-2D9D7638B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Bina Nusantara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49374-0A2A-4DF5-B644-4A49116C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9616E7-2898-4785-A7BA-B5032F3849BA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8469DC-7854-4753-B3E9-F268650EA741}"/>
              </a:ext>
            </a:extLst>
          </p:cNvPr>
          <p:cNvSpPr txBox="1">
            <a:spLocks/>
          </p:cNvSpPr>
          <p:nvPr/>
        </p:nvSpPr>
        <p:spPr bwMode="auto">
          <a:xfrm>
            <a:off x="868068" y="381001"/>
            <a:ext cx="8229600" cy="1382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Interstate" pitchFamily="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Interstate" pitchFamily="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Interstate" pitchFamily="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Interstate" pitchFamily="2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Interstate" pitchFamily="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Interstate" pitchFamily="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Interstate" pitchFamily="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Interstate" pitchFamily="2" charset="0"/>
              </a:defRPr>
            </a:lvl9pPr>
          </a:lstStyle>
          <a:p>
            <a:r>
              <a:rPr lang="en-US" sz="4000" b="1" kern="0" dirty="0">
                <a:solidFill>
                  <a:schemeClr val="tx1"/>
                </a:solidFill>
                <a:latin typeface="Candara" panose="020E0502030303020204" pitchFamily="34" charset="0"/>
              </a:rPr>
              <a:t>LKC Service</a:t>
            </a:r>
            <a:r>
              <a:rPr lang="id-ID" sz="4000" b="1" kern="0" dirty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  <a:r>
              <a:rPr lang="id-ID" sz="4000" b="1" kern="0" dirty="0" err="1">
                <a:solidFill>
                  <a:schemeClr val="tx1"/>
                </a:solidFill>
                <a:latin typeface="Candara" panose="020E0502030303020204" pitchFamily="34" charset="0"/>
              </a:rPr>
              <a:t>Update</a:t>
            </a:r>
            <a:r>
              <a:rPr lang="id-ID" sz="4000" b="1" kern="0" dirty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  <a:br>
              <a:rPr lang="id-ID" sz="4000" b="1" kern="0" dirty="0">
                <a:solidFill>
                  <a:schemeClr val="tx1"/>
                </a:solidFill>
                <a:latin typeface="Candara" panose="020E0502030303020204" pitchFamily="34" charset="0"/>
              </a:rPr>
            </a:br>
            <a:r>
              <a:rPr lang="id-ID" sz="2400" b="1" kern="0" dirty="0">
                <a:solidFill>
                  <a:schemeClr val="tx1"/>
                </a:solidFill>
                <a:latin typeface="Candara" panose="020E0502030303020204" pitchFamily="34" charset="0"/>
              </a:rPr>
              <a:t>(March 19 – April 19, 2020)</a:t>
            </a:r>
            <a:endParaRPr lang="en-US" sz="2400" b="1" kern="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506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0DB73EE-D10D-4C71-A00A-01EE68EEB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b="1" dirty="0"/>
              <a:t>Online Services</a:t>
            </a:r>
            <a:br>
              <a:rPr lang="id-ID" dirty="0"/>
            </a:br>
            <a:r>
              <a:rPr lang="id-ID" sz="2700" dirty="0"/>
              <a:t>Library &amp; </a:t>
            </a:r>
            <a:r>
              <a:rPr lang="id-ID" sz="2700" dirty="0" err="1"/>
              <a:t>Knowledge</a:t>
            </a:r>
            <a:r>
              <a:rPr lang="id-ID" sz="2700" dirty="0"/>
              <a:t> Center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FFB0C0-50DA-4BD7-91A3-4703723CAB5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90600" y="1981200"/>
          <a:ext cx="7886700" cy="377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A picture containing crossword, indoor, text, black&#10;&#10;Description automatically generated">
            <a:extLst>
              <a:ext uri="{FF2B5EF4-FFF2-40B4-BE49-F238E27FC236}">
                <a16:creationId xmlns:a16="http://schemas.microsoft.com/office/drawing/2014/main" id="{628654F2-0EB9-44B4-9C4C-CC4F7603131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9" y="2577445"/>
            <a:ext cx="1677228" cy="1677228"/>
          </a:xfrm>
          <a:prstGeom prst="rect">
            <a:avLst/>
          </a:prstGeom>
        </p:spPr>
      </p:pic>
      <p:pic>
        <p:nvPicPr>
          <p:cNvPr id="12" name="Picture 11" descr="A picture containing crossword, indoor, text, black&#10;&#10;Description automatically generated">
            <a:extLst>
              <a:ext uri="{FF2B5EF4-FFF2-40B4-BE49-F238E27FC236}">
                <a16:creationId xmlns:a16="http://schemas.microsoft.com/office/drawing/2014/main" id="{2055764F-FFBC-4555-9AE2-7A7DF3F7F01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26" y="2577445"/>
            <a:ext cx="1677229" cy="1677229"/>
          </a:xfrm>
          <a:prstGeom prst="rect">
            <a:avLst/>
          </a:prstGeom>
        </p:spPr>
      </p:pic>
      <p:pic>
        <p:nvPicPr>
          <p:cNvPr id="14" name="Picture 13" descr="A picture containing indoor, black, photo, piece&#10;&#10;Description automatically generated">
            <a:extLst>
              <a:ext uri="{FF2B5EF4-FFF2-40B4-BE49-F238E27FC236}">
                <a16:creationId xmlns:a16="http://schemas.microsoft.com/office/drawing/2014/main" id="{41DC1BE3-0914-459C-B6F0-4AE69A4269B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473" y="2577444"/>
            <a:ext cx="1677229" cy="167722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6F2EDB3-A8C0-41F0-8071-866176D1C872}"/>
              </a:ext>
            </a:extLst>
          </p:cNvPr>
          <p:cNvSpPr/>
          <p:nvPr/>
        </p:nvSpPr>
        <p:spPr>
          <a:xfrm>
            <a:off x="6019800" y="1981200"/>
            <a:ext cx="2971800" cy="34694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1532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229600" cy="762000"/>
          </a:xfrm>
        </p:spPr>
        <p:txBody>
          <a:bodyPr/>
          <a:lstStyle/>
          <a:p>
            <a:pPr eaLnBrk="1" hangingPunct="1"/>
            <a:r>
              <a:rPr lang="en-US" sz="440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Website</a:t>
            </a:r>
            <a:br>
              <a:rPr lang="en-US" sz="400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</a:br>
            <a:endParaRPr lang="en-US" sz="400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9057" y="5544229"/>
            <a:ext cx="8305800" cy="625979"/>
          </a:xfrm>
        </p:spPr>
        <p:txBody>
          <a:bodyPr/>
          <a:lstStyle/>
          <a:p>
            <a:pPr algn="ctr">
              <a:buNone/>
            </a:pPr>
            <a:r>
              <a:rPr lang="en-US" sz="3200" b="1" dirty="0">
                <a:solidFill>
                  <a:srgbClr val="0070C0"/>
                </a:solidFill>
                <a:latin typeface="Candara" panose="020E0502030303020204" pitchFamily="34" charset="0"/>
              </a:rPr>
              <a:t>http</a:t>
            </a:r>
            <a:r>
              <a:rPr lang="id-ID" sz="3200" b="1" dirty="0">
                <a:solidFill>
                  <a:srgbClr val="0070C0"/>
                </a:solidFill>
                <a:latin typeface="Candara" panose="020E0502030303020204" pitchFamily="34" charset="0"/>
              </a:rPr>
              <a:t>s</a:t>
            </a:r>
            <a:r>
              <a:rPr lang="en-US" sz="3200" b="1" dirty="0">
                <a:solidFill>
                  <a:srgbClr val="0070C0"/>
                </a:solidFill>
                <a:latin typeface="Candara" panose="020E0502030303020204" pitchFamily="34" charset="0"/>
              </a:rPr>
              <a:t>://library.binus.ac.id/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3927" y="768839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 Rounded MT Bold" pitchFamily="34" charset="0"/>
              </a:rPr>
              <a:t>LIBRARY WEBSITE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64" y="1742420"/>
            <a:ext cx="8145726" cy="35915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ounded Rectangle 8"/>
          <p:cNvSpPr/>
          <p:nvPr/>
        </p:nvSpPr>
        <p:spPr>
          <a:xfrm>
            <a:off x="7239000" y="2643143"/>
            <a:ext cx="1864716" cy="862057"/>
          </a:xfrm>
          <a:prstGeom prst="roundRect">
            <a:avLst/>
          </a:prstGeom>
          <a:noFill/>
          <a:ln w="412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1066800" y="981075"/>
            <a:ext cx="7239000" cy="990600"/>
          </a:xfrm>
        </p:spPr>
        <p:txBody>
          <a:bodyPr/>
          <a:lstStyle/>
          <a:p>
            <a:pPr eaLnBrk="1" hangingPunct="1"/>
            <a:r>
              <a:rPr lang="en-US" b="1" dirty="0">
                <a:latin typeface="Candara" panose="020E0502030303020204" pitchFamily="34" charset="0"/>
              </a:rPr>
              <a:t>Online Public Access Catalog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568657" y="1752600"/>
            <a:ext cx="8229600" cy="4144963"/>
          </a:xfrm>
        </p:spPr>
        <p:txBody>
          <a:bodyPr/>
          <a:lstStyle/>
          <a:p>
            <a:pPr marL="914400" indent="-914400" algn="ctr" eaLnBrk="1" hangingPunct="1">
              <a:buFontTx/>
              <a:buNone/>
            </a:pPr>
            <a:r>
              <a:rPr lang="en-US" sz="2800" dirty="0" err="1">
                <a:latin typeface="Candara" panose="020E0502030303020204" pitchFamily="34" charset="0"/>
              </a:rPr>
              <a:t>Anggrek</a:t>
            </a:r>
            <a:r>
              <a:rPr lang="en-US" sz="2800" dirty="0">
                <a:latin typeface="Candara" panose="020E0502030303020204" pitchFamily="34" charset="0"/>
              </a:rPr>
              <a:t>  | </a:t>
            </a:r>
            <a:r>
              <a:rPr lang="en-US" sz="2800" dirty="0" err="1">
                <a:latin typeface="Candara" panose="020E0502030303020204" pitchFamily="34" charset="0"/>
              </a:rPr>
              <a:t>Kijang</a:t>
            </a:r>
            <a:r>
              <a:rPr lang="en-US" sz="2800" dirty="0">
                <a:latin typeface="Candara" panose="020E0502030303020204" pitchFamily="34" charset="0"/>
              </a:rPr>
              <a:t> | JWC | </a:t>
            </a:r>
            <a:r>
              <a:rPr lang="en-US" sz="2800" dirty="0" err="1">
                <a:latin typeface="Candara" panose="020E0502030303020204" pitchFamily="34" charset="0"/>
              </a:rPr>
              <a:t>Alam</a:t>
            </a:r>
            <a:r>
              <a:rPr lang="en-US" sz="2800" dirty="0">
                <a:latin typeface="Candara" panose="020E0502030303020204" pitchFamily="34" charset="0"/>
              </a:rPr>
              <a:t> Sutra | FX | </a:t>
            </a:r>
            <a:r>
              <a:rPr lang="en-US" sz="2800" dirty="0" err="1">
                <a:latin typeface="Candara" panose="020E0502030303020204" pitchFamily="34" charset="0"/>
              </a:rPr>
              <a:t>Bekasi</a:t>
            </a:r>
            <a:endParaRPr lang="en-US" sz="2800" dirty="0">
              <a:latin typeface="Candara" panose="020E0502030303020204" pitchFamily="34" charset="0"/>
            </a:endParaRPr>
          </a:p>
          <a:p>
            <a:pPr marL="914400" indent="-914400" algn="ctr" eaLnBrk="1" hangingPunct="1">
              <a:buFontTx/>
              <a:buNone/>
            </a:pPr>
            <a:r>
              <a:rPr lang="en-US" sz="1600" b="1" dirty="0">
                <a:latin typeface="Candara" panose="020E0502030303020204" pitchFamily="34" charset="0"/>
              </a:rPr>
              <a:t>In one INTEGRAGED DATABASE OF BOOK CATALOG</a:t>
            </a:r>
          </a:p>
          <a:p>
            <a:pPr marL="914400" indent="-914400" algn="ctr" eaLnBrk="1" hangingPunct="1">
              <a:buFontTx/>
              <a:buNone/>
            </a:pPr>
            <a:endParaRPr lang="en-US" sz="2800" dirty="0">
              <a:latin typeface="Tw Cen MT" pitchFamily="34" charset="0"/>
            </a:endParaRPr>
          </a:p>
          <a:p>
            <a:pPr marL="914400" indent="-914400" algn="ctr" eaLnBrk="1" hangingPunct="1">
              <a:buFontTx/>
              <a:buNone/>
            </a:pPr>
            <a:endParaRPr lang="en-US" sz="2800" dirty="0">
              <a:latin typeface="Tw Cen MT" pitchFamily="34" charset="0"/>
            </a:endParaRPr>
          </a:p>
          <a:p>
            <a:pPr marL="1314450" lvl="1" indent="-914400" eaLnBrk="1" hangingPunct="1">
              <a:buFontTx/>
              <a:buNone/>
            </a:pPr>
            <a:r>
              <a:rPr lang="en-US" sz="2400" dirty="0">
                <a:latin typeface="Tw Cen MT" pitchFamily="34" charset="0"/>
              </a:rPr>
              <a:t>	</a:t>
            </a:r>
            <a:endParaRPr lang="en-US" dirty="0">
              <a:latin typeface="Tw Cen MT" pitchFamily="34" charset="0"/>
            </a:endParaRPr>
          </a:p>
          <a:p>
            <a:pPr marL="914400" indent="-914400" eaLnBrk="1" hangingPunct="1">
              <a:buFontTx/>
              <a:buNone/>
            </a:pPr>
            <a:r>
              <a:rPr lang="en-US" sz="2800" dirty="0">
                <a:latin typeface="Tw Cen MT" pitchFamily="34" charset="0"/>
              </a:rPr>
              <a:t>Search by </a:t>
            </a:r>
          </a:p>
          <a:p>
            <a:pPr marL="914400" indent="-914400" eaLnBrk="1" hangingPunct="1">
              <a:buFontTx/>
              <a:buNone/>
            </a:pPr>
            <a:r>
              <a:rPr lang="en-US" sz="2800" dirty="0">
                <a:solidFill>
                  <a:srgbClr val="002060"/>
                </a:solidFill>
                <a:latin typeface="Candara" panose="020E0502030303020204" pitchFamily="34" charset="0"/>
              </a:rPr>
              <a:t>Title | Author | Publisher | Course Name | Course Code</a:t>
            </a:r>
          </a:p>
          <a:p>
            <a:pPr marL="914400" indent="-914400" eaLnBrk="1" hangingPunct="1">
              <a:buFontTx/>
              <a:buNone/>
            </a:pPr>
            <a:r>
              <a:rPr lang="en-US" sz="2800" dirty="0">
                <a:solidFill>
                  <a:srgbClr val="002060"/>
                </a:solidFill>
                <a:latin typeface="Candara" panose="020E0502030303020204" pitchFamily="34" charset="0"/>
              </a:rPr>
              <a:t>Department | Advisors | Subject</a:t>
            </a:r>
          </a:p>
          <a:p>
            <a:pPr marL="914400" indent="-914400" eaLnBrk="1" hangingPunct="1">
              <a:buFont typeface="Calibri" pitchFamily="34" charset="0"/>
              <a:buAutoNum type="arabicPeriod"/>
            </a:pPr>
            <a:endParaRPr lang="en-US" sz="2800" dirty="0">
              <a:latin typeface="Tw Cen MT" pitchFamily="34" charset="0"/>
            </a:endParaRPr>
          </a:p>
          <a:p>
            <a:pPr marL="2171700" lvl="3" indent="-914400" eaLnBrk="1" hangingPunct="1">
              <a:buFontTx/>
              <a:buNone/>
            </a:pPr>
            <a:endParaRPr lang="en-US" dirty="0">
              <a:latin typeface="Tw Cen MT" pitchFamily="34" charset="0"/>
            </a:endParaRPr>
          </a:p>
          <a:p>
            <a:pPr marL="2171700" lvl="3" indent="-914400" eaLnBrk="1" hangingPunct="1">
              <a:buFontTx/>
              <a:buNone/>
            </a:pPr>
            <a:endParaRPr lang="en-US" dirty="0">
              <a:latin typeface="Tw Cen MT" pitchFamily="34" charset="0"/>
            </a:endParaRPr>
          </a:p>
          <a:p>
            <a:pPr marL="2171700" lvl="3" indent="-914400" eaLnBrk="1" hangingPunct="1">
              <a:buFontTx/>
              <a:buNone/>
            </a:pPr>
            <a:endParaRPr lang="en-US" dirty="0">
              <a:latin typeface="Tw Cen MT" pitchFamily="34" charset="0"/>
            </a:endParaRPr>
          </a:p>
        </p:txBody>
      </p:sp>
      <p:pic>
        <p:nvPicPr>
          <p:cNvPr id="17413" name="Picture 3" descr="search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971800"/>
            <a:ext cx="8153400" cy="143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b="1">
                <a:solidFill>
                  <a:schemeClr val="bg1"/>
                </a:solidFill>
              </a:rPr>
              <a:t>Available Resources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914400" y="1981200"/>
            <a:ext cx="8229600" cy="4267200"/>
          </a:xfrm>
        </p:spPr>
        <p:txBody>
          <a:bodyPr/>
          <a:lstStyle/>
          <a:p>
            <a:pPr marL="228600" indent="-228600" eaLnBrk="1" hangingPunct="1"/>
            <a:r>
              <a:rPr lang="en-US" dirty="0">
                <a:latin typeface="Candara" panose="020E0502030303020204" pitchFamily="34" charset="0"/>
              </a:rPr>
              <a:t>Books 				</a:t>
            </a:r>
          </a:p>
          <a:p>
            <a:pPr marL="228600" indent="-228600" eaLnBrk="1" hangingPunct="1"/>
            <a:r>
              <a:rPr lang="en-US" dirty="0">
                <a:latin typeface="Candara" panose="020E0502030303020204" pitchFamily="34" charset="0"/>
              </a:rPr>
              <a:t>Journals 				 </a:t>
            </a:r>
          </a:p>
          <a:p>
            <a:pPr marL="228600" indent="-228600" eaLnBrk="1" hangingPunct="1"/>
            <a:r>
              <a:rPr lang="en-US" dirty="0">
                <a:latin typeface="Candara" panose="020E0502030303020204" pitchFamily="34" charset="0"/>
              </a:rPr>
              <a:t>Thesis S1, S2 			</a:t>
            </a:r>
          </a:p>
          <a:p>
            <a:pPr marL="228600" indent="-228600" eaLnBrk="1" hangingPunct="1"/>
            <a:r>
              <a:rPr lang="en-US" dirty="0">
                <a:latin typeface="Candara" panose="020E0502030303020204" pitchFamily="34" charset="0"/>
              </a:rPr>
              <a:t>Clippings 				</a:t>
            </a:r>
          </a:p>
          <a:p>
            <a:pPr marL="228600" indent="-228600" eaLnBrk="1" hangingPunct="1"/>
            <a:r>
              <a:rPr lang="en-US" dirty="0">
                <a:latin typeface="Candara" panose="020E0502030303020204" pitchFamily="34" charset="0"/>
              </a:rPr>
              <a:t>Information Packages		</a:t>
            </a:r>
          </a:p>
          <a:p>
            <a:pPr marL="228600" indent="-228600" eaLnBrk="1" hangingPunct="1"/>
            <a:r>
              <a:rPr lang="en-US" dirty="0">
                <a:latin typeface="Candara" panose="020E0502030303020204" pitchFamily="34" charset="0"/>
              </a:rPr>
              <a:t>Papers, Research, Articles, </a:t>
            </a:r>
          </a:p>
          <a:p>
            <a:pPr marL="228600" indent="-228600" eaLnBrk="1" hangingPunct="1"/>
            <a:r>
              <a:rPr lang="en-US" dirty="0">
                <a:latin typeface="Candara" panose="020E0502030303020204" pitchFamily="34" charset="0"/>
              </a:rPr>
              <a:t>Proceedings, Case Studies</a:t>
            </a:r>
          </a:p>
          <a:p>
            <a:pPr marL="228600" indent="-228600" eaLnBrk="1" hangingPunct="1"/>
            <a:r>
              <a:rPr lang="en-US" dirty="0">
                <a:latin typeface="Candara" panose="020E0502030303020204" pitchFamily="34" charset="0"/>
              </a:rPr>
              <a:t>Multimedia</a:t>
            </a:r>
          </a:p>
          <a:p>
            <a:pPr marL="228600" indent="-228600" eaLnBrk="1" hangingPunct="1"/>
            <a:r>
              <a:rPr lang="en-US" dirty="0">
                <a:latin typeface="Candara" panose="020E0502030303020204" pitchFamily="34" charset="0"/>
              </a:rPr>
              <a:t>Architectural Design &amp; Regulation</a:t>
            </a:r>
          </a:p>
          <a:p>
            <a:pPr marL="228600" indent="-228600" eaLnBrk="1" hangingPunct="1"/>
            <a:r>
              <a:rPr lang="en-US" dirty="0">
                <a:latin typeface="Candara" panose="020E0502030303020204" pitchFamily="34" charset="0"/>
              </a:rPr>
              <a:t>Binus Chronicles and Galleries </a:t>
            </a:r>
          </a:p>
          <a:p>
            <a:pPr marL="228600" indent="-228600" eaLnBrk="1" hangingPunct="1">
              <a:buFontTx/>
              <a:buNone/>
            </a:pPr>
            <a:endParaRPr lang="en-US" dirty="0">
              <a:latin typeface="Tw Cen MT" pitchFamily="34" charset="0"/>
            </a:endParaRPr>
          </a:p>
          <a:p>
            <a:pPr marL="228600" indent="-228600" eaLnBrk="1" hangingPunct="1"/>
            <a:endParaRPr lang="en-US" dirty="0">
              <a:latin typeface="Tw Cen MT" pitchFamily="34" charset="0"/>
            </a:endParaRPr>
          </a:p>
          <a:p>
            <a:pPr marL="228600" indent="-228600" eaLnBrk="1" hangingPunct="1"/>
            <a:endParaRPr lang="en-US" dirty="0">
              <a:latin typeface="Tw Cen MT" pitchFamily="34" charset="0"/>
            </a:endParaRPr>
          </a:p>
          <a:p>
            <a:pPr marL="228600" indent="-228600" eaLnBrk="1" hangingPunct="1"/>
            <a:endParaRPr lang="en-US" dirty="0">
              <a:latin typeface="Tw Cen MT" pitchFamily="34" charset="0"/>
            </a:endParaRPr>
          </a:p>
          <a:p>
            <a:pPr marL="228600" indent="-228600" eaLnBrk="1" hangingPunct="1"/>
            <a:endParaRPr lang="en-US" dirty="0">
              <a:latin typeface="Tw Cen MT" pitchFamily="34" charset="0"/>
            </a:endParaRPr>
          </a:p>
        </p:txBody>
      </p:sp>
      <p:pic>
        <p:nvPicPr>
          <p:cNvPr id="18437" name="Content Placeholder 3" descr="asff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1981200"/>
            <a:ext cx="2586038" cy="421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Template Materi Kuliah-Terbaru 2020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Interstate"/>
        <a:ea typeface=""/>
        <a:cs typeface=""/>
      </a:majorFont>
      <a:minorFont>
        <a:latin typeface="Intersta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CF75E400C5F940934CD3D009EE2201" ma:contentTypeVersion="0" ma:contentTypeDescription="Create a new document." ma:contentTypeScope="" ma:versionID="78282ecf73efe5c546c9c69a6e52fcd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1CF414-B037-4EA0-9968-78871A591856}"/>
</file>

<file path=customXml/itemProps2.xml><?xml version="1.0" encoding="utf-8"?>
<ds:datastoreItem xmlns:ds="http://schemas.openxmlformats.org/officeDocument/2006/customXml" ds:itemID="{8967928B-D36C-42AB-86CD-D1AA71CEB75F}"/>
</file>

<file path=customXml/itemProps3.xml><?xml version="1.0" encoding="utf-8"?>
<ds:datastoreItem xmlns:ds="http://schemas.openxmlformats.org/officeDocument/2006/customXml" ds:itemID="{12361384-594E-4A0C-95CC-A11ADC342392}"/>
</file>

<file path=docProps/app.xml><?xml version="1.0" encoding="utf-8"?>
<Properties xmlns="http://schemas.openxmlformats.org/officeDocument/2006/extended-properties" xmlns:vt="http://schemas.openxmlformats.org/officeDocument/2006/docPropsVTypes">
  <TotalTime>4191</TotalTime>
  <Words>824</Words>
  <Application>Microsoft Office PowerPoint</Application>
  <PresentationFormat>On-screen Show (4:3)</PresentationFormat>
  <Paragraphs>208</Paragraphs>
  <Slides>43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Aharoni</vt:lpstr>
      <vt:lpstr>Arial</vt:lpstr>
      <vt:lpstr>Arial Narrow</vt:lpstr>
      <vt:lpstr>Arial Rounded MT Bold</vt:lpstr>
      <vt:lpstr>Calibri</vt:lpstr>
      <vt:lpstr>Cambria</vt:lpstr>
      <vt:lpstr>Candara</vt:lpstr>
      <vt:lpstr>inherit</vt:lpstr>
      <vt:lpstr>Interstate</vt:lpstr>
      <vt:lpstr>Open Sans</vt:lpstr>
      <vt:lpstr>Tw Cen MT</vt:lpstr>
      <vt:lpstr>Template Materi Kuliah-Terbaru 2020</vt:lpstr>
      <vt:lpstr>PowerPoint Presentation</vt:lpstr>
      <vt:lpstr>Locations</vt:lpstr>
      <vt:lpstr>Library &amp; Knowledge Center Contact</vt:lpstr>
      <vt:lpstr>LKC Service Hours</vt:lpstr>
      <vt:lpstr>PowerPoint Presentation</vt:lpstr>
      <vt:lpstr>Online Services Library &amp; Knowledge Center</vt:lpstr>
      <vt:lpstr>Website </vt:lpstr>
      <vt:lpstr>Online Public Access Catalog</vt:lpstr>
      <vt:lpstr>Available Resources</vt:lpstr>
      <vt:lpstr>Advanced Search</vt:lpstr>
      <vt:lpstr>Search Results</vt:lpstr>
      <vt:lpstr>Obligation / Personal Chart</vt:lpstr>
      <vt:lpstr>Renewal</vt:lpstr>
      <vt:lpstr>Mobile Website</vt:lpstr>
      <vt:lpstr>Locate Shelf</vt:lpstr>
      <vt:lpstr>Services Facilities My Cart          Research Education</vt:lpstr>
      <vt:lpstr>Discussion Room</vt:lpstr>
      <vt:lpstr>Discussion Room</vt:lpstr>
      <vt:lpstr>E-Thesis</vt:lpstr>
      <vt:lpstr>Search Result</vt:lpstr>
      <vt:lpstr>Full Text Access </vt:lpstr>
      <vt:lpstr>Electronic Journals</vt:lpstr>
      <vt:lpstr>Access</vt:lpstr>
      <vt:lpstr>Off Campus Access</vt:lpstr>
      <vt:lpstr>My Electronic Journal Collection Tab</vt:lpstr>
      <vt:lpstr>Usernames and Passwords</vt:lpstr>
      <vt:lpstr>CENGAGE Logon Page</vt:lpstr>
      <vt:lpstr>Cengage Database Home Page</vt:lpstr>
      <vt:lpstr>E-JOURNALS</vt:lpstr>
      <vt:lpstr>PowerPoint Presentation</vt:lpstr>
      <vt:lpstr>e-Resources National Library</vt:lpstr>
      <vt:lpstr>e-Resources National Library (2)</vt:lpstr>
      <vt:lpstr>Indonesia One Search</vt:lpstr>
      <vt:lpstr>Open Dissertations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Lies Dwi Ningsih</dc:creator>
  <cp:lastModifiedBy>Meiliana</cp:lastModifiedBy>
  <cp:revision>32</cp:revision>
  <dcterms:created xsi:type="dcterms:W3CDTF">2019-11-19T08:50:20Z</dcterms:created>
  <dcterms:modified xsi:type="dcterms:W3CDTF">2020-04-24T05:57:42Z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0x01010022CF75E400C5F940934CD3D009EE2201</vt:lpwstr>
  </property>
</Properties>
</file>